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93"/>
  </p:notesMasterIdLst>
  <p:handoutMasterIdLst>
    <p:handoutMasterId r:id="rId94"/>
  </p:handoutMasterIdLst>
  <p:sldIdLst>
    <p:sldId id="256" r:id="rId2"/>
    <p:sldId id="573" r:id="rId3"/>
    <p:sldId id="574" r:id="rId4"/>
    <p:sldId id="575" r:id="rId5"/>
    <p:sldId id="577" r:id="rId6"/>
    <p:sldId id="578" r:id="rId7"/>
    <p:sldId id="579" r:id="rId8"/>
    <p:sldId id="580" r:id="rId9"/>
    <p:sldId id="581" r:id="rId10"/>
    <p:sldId id="582" r:id="rId11"/>
    <p:sldId id="583" r:id="rId12"/>
    <p:sldId id="695" r:id="rId13"/>
    <p:sldId id="641" r:id="rId14"/>
    <p:sldId id="586" r:id="rId15"/>
    <p:sldId id="640" r:id="rId16"/>
    <p:sldId id="639" r:id="rId17"/>
    <p:sldId id="643" r:id="rId18"/>
    <p:sldId id="644" r:id="rId19"/>
    <p:sldId id="696" r:id="rId20"/>
    <p:sldId id="645" r:id="rId21"/>
    <p:sldId id="642" r:id="rId22"/>
    <p:sldId id="667" r:id="rId23"/>
    <p:sldId id="668" r:id="rId24"/>
    <p:sldId id="669" r:id="rId25"/>
    <p:sldId id="670" r:id="rId26"/>
    <p:sldId id="671" r:id="rId27"/>
    <p:sldId id="672" r:id="rId28"/>
    <p:sldId id="675" r:id="rId29"/>
    <p:sldId id="674" r:id="rId30"/>
    <p:sldId id="676" r:id="rId31"/>
    <p:sldId id="677" r:id="rId32"/>
    <p:sldId id="678" r:id="rId33"/>
    <p:sldId id="679" r:id="rId34"/>
    <p:sldId id="680" r:id="rId35"/>
    <p:sldId id="681" r:id="rId36"/>
    <p:sldId id="682" r:id="rId37"/>
    <p:sldId id="683" r:id="rId38"/>
    <p:sldId id="684" r:id="rId39"/>
    <p:sldId id="685" r:id="rId40"/>
    <p:sldId id="686" r:id="rId41"/>
    <p:sldId id="687" r:id="rId42"/>
    <p:sldId id="697" r:id="rId43"/>
    <p:sldId id="698" r:id="rId44"/>
    <p:sldId id="689" r:id="rId45"/>
    <p:sldId id="690" r:id="rId46"/>
    <p:sldId id="694" r:id="rId47"/>
    <p:sldId id="691" r:id="rId48"/>
    <p:sldId id="692" r:id="rId49"/>
    <p:sldId id="699" r:id="rId50"/>
    <p:sldId id="700" r:id="rId51"/>
    <p:sldId id="693" r:id="rId52"/>
    <p:sldId id="589" r:id="rId53"/>
    <p:sldId id="701" r:id="rId54"/>
    <p:sldId id="602" r:id="rId55"/>
    <p:sldId id="528" r:id="rId56"/>
    <p:sldId id="708" r:id="rId57"/>
    <p:sldId id="604" r:id="rId58"/>
    <p:sldId id="605" r:id="rId59"/>
    <p:sldId id="606" r:id="rId60"/>
    <p:sldId id="607" r:id="rId61"/>
    <p:sldId id="628" r:id="rId62"/>
    <p:sldId id="608" r:id="rId63"/>
    <p:sldId id="609" r:id="rId64"/>
    <p:sldId id="610" r:id="rId65"/>
    <p:sldId id="631" r:id="rId66"/>
    <p:sldId id="611" r:id="rId67"/>
    <p:sldId id="539" r:id="rId68"/>
    <p:sldId id="703" r:id="rId69"/>
    <p:sldId id="704" r:id="rId70"/>
    <p:sldId id="547" r:id="rId71"/>
    <p:sldId id="548" r:id="rId72"/>
    <p:sldId id="549" r:id="rId73"/>
    <p:sldId id="550" r:id="rId74"/>
    <p:sldId id="551" r:id="rId75"/>
    <p:sldId id="630" r:id="rId76"/>
    <p:sldId id="552" r:id="rId77"/>
    <p:sldId id="612" r:id="rId78"/>
    <p:sldId id="613" r:id="rId79"/>
    <p:sldId id="614" r:id="rId80"/>
    <p:sldId id="615" r:id="rId81"/>
    <p:sldId id="705" r:id="rId82"/>
    <p:sldId id="617" r:id="rId83"/>
    <p:sldId id="618" r:id="rId84"/>
    <p:sldId id="619" r:id="rId85"/>
    <p:sldId id="620" r:id="rId86"/>
    <p:sldId id="621" r:id="rId87"/>
    <p:sldId id="622" r:id="rId88"/>
    <p:sldId id="623" r:id="rId89"/>
    <p:sldId id="624" r:id="rId90"/>
    <p:sldId id="603" r:id="rId91"/>
    <p:sldId id="707" r:id="rId92"/>
  </p:sldIdLst>
  <p:sldSz cx="14630400" cy="8229600"/>
  <p:notesSz cx="9144000" cy="6858000"/>
  <p:defaultTextStyle>
    <a:defPPr>
      <a:defRPr lang="en-US"/>
    </a:defPPr>
    <a:lvl1pPr algn="l" rtl="0" eaLnBrk="0" fontAlgn="base" hangingPunct="0">
      <a:spcBef>
        <a:spcPct val="0"/>
      </a:spcBef>
      <a:spcAft>
        <a:spcPct val="0"/>
      </a:spcAft>
      <a:defRPr sz="4600" b="1" kern="1200">
        <a:solidFill>
          <a:schemeClr val="tx1"/>
        </a:solidFill>
        <a:latin typeface="Arial" charset="0"/>
        <a:ea typeface="+mn-ea"/>
        <a:cs typeface="+mn-cs"/>
      </a:defRPr>
    </a:lvl1pPr>
    <a:lvl2pPr marL="652463" indent="-195263" algn="l" rtl="0" eaLnBrk="0" fontAlgn="base" hangingPunct="0">
      <a:spcBef>
        <a:spcPct val="0"/>
      </a:spcBef>
      <a:spcAft>
        <a:spcPct val="0"/>
      </a:spcAft>
      <a:defRPr sz="4600" b="1" kern="1200">
        <a:solidFill>
          <a:schemeClr val="tx1"/>
        </a:solidFill>
        <a:latin typeface="Arial" charset="0"/>
        <a:ea typeface="+mn-ea"/>
        <a:cs typeface="+mn-cs"/>
      </a:defRPr>
    </a:lvl2pPr>
    <a:lvl3pPr marL="1304925" indent="-390525" algn="l" rtl="0" eaLnBrk="0" fontAlgn="base" hangingPunct="0">
      <a:spcBef>
        <a:spcPct val="0"/>
      </a:spcBef>
      <a:spcAft>
        <a:spcPct val="0"/>
      </a:spcAft>
      <a:defRPr sz="4600" b="1" kern="1200">
        <a:solidFill>
          <a:schemeClr val="tx1"/>
        </a:solidFill>
        <a:latin typeface="Arial" charset="0"/>
        <a:ea typeface="+mn-ea"/>
        <a:cs typeface="+mn-cs"/>
      </a:defRPr>
    </a:lvl3pPr>
    <a:lvl4pPr marL="1958975" indent="-587375" algn="l" rtl="0" eaLnBrk="0" fontAlgn="base" hangingPunct="0">
      <a:spcBef>
        <a:spcPct val="0"/>
      </a:spcBef>
      <a:spcAft>
        <a:spcPct val="0"/>
      </a:spcAft>
      <a:defRPr sz="4600" b="1" kern="1200">
        <a:solidFill>
          <a:schemeClr val="tx1"/>
        </a:solidFill>
        <a:latin typeface="Arial" charset="0"/>
        <a:ea typeface="+mn-ea"/>
        <a:cs typeface="+mn-cs"/>
      </a:defRPr>
    </a:lvl4pPr>
    <a:lvl5pPr marL="2611438" indent="-782638" algn="l" rtl="0" eaLnBrk="0" fontAlgn="base" hangingPunct="0">
      <a:spcBef>
        <a:spcPct val="0"/>
      </a:spcBef>
      <a:spcAft>
        <a:spcPct val="0"/>
      </a:spcAft>
      <a:defRPr sz="4600" b="1" kern="1200">
        <a:solidFill>
          <a:schemeClr val="tx1"/>
        </a:solidFill>
        <a:latin typeface="Arial" charset="0"/>
        <a:ea typeface="+mn-ea"/>
        <a:cs typeface="+mn-cs"/>
      </a:defRPr>
    </a:lvl5pPr>
    <a:lvl6pPr marL="2286000" algn="l" defTabSz="914400" rtl="0" eaLnBrk="1" latinLnBrk="0" hangingPunct="1">
      <a:defRPr sz="4600" b="1" kern="1200">
        <a:solidFill>
          <a:schemeClr val="tx1"/>
        </a:solidFill>
        <a:latin typeface="Arial" charset="0"/>
        <a:ea typeface="+mn-ea"/>
        <a:cs typeface="+mn-cs"/>
      </a:defRPr>
    </a:lvl6pPr>
    <a:lvl7pPr marL="2743200" algn="l" defTabSz="914400" rtl="0" eaLnBrk="1" latinLnBrk="0" hangingPunct="1">
      <a:defRPr sz="4600" b="1" kern="1200">
        <a:solidFill>
          <a:schemeClr val="tx1"/>
        </a:solidFill>
        <a:latin typeface="Arial" charset="0"/>
        <a:ea typeface="+mn-ea"/>
        <a:cs typeface="+mn-cs"/>
      </a:defRPr>
    </a:lvl7pPr>
    <a:lvl8pPr marL="3200400" algn="l" defTabSz="914400" rtl="0" eaLnBrk="1" latinLnBrk="0" hangingPunct="1">
      <a:defRPr sz="4600" b="1" kern="1200">
        <a:solidFill>
          <a:schemeClr val="tx1"/>
        </a:solidFill>
        <a:latin typeface="Arial" charset="0"/>
        <a:ea typeface="+mn-ea"/>
        <a:cs typeface="+mn-cs"/>
      </a:defRPr>
    </a:lvl8pPr>
    <a:lvl9pPr marL="3657600" algn="l" defTabSz="914400" rtl="0" eaLnBrk="1" latinLnBrk="0" hangingPunct="1">
      <a:defRPr sz="4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5B5B"/>
    <a:srgbClr val="EC7373"/>
    <a:srgbClr val="434343"/>
    <a:srgbClr val="0E3542"/>
    <a:srgbClr val="D62D20"/>
    <a:srgbClr val="FFA700"/>
    <a:srgbClr val="008744"/>
    <a:srgbClr val="0059F0"/>
    <a:srgbClr val="79D2F3"/>
    <a:srgbClr val="BCD6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5" autoAdjust="0"/>
    <p:restoredTop sz="75758"/>
  </p:normalViewPr>
  <p:slideViewPr>
    <p:cSldViewPr snapToGrid="0">
      <p:cViewPr>
        <p:scale>
          <a:sx n="95" d="100"/>
          <a:sy n="95" d="100"/>
        </p:scale>
        <p:origin x="632" y="648"/>
      </p:cViewPr>
      <p:guideLst>
        <p:guide orient="horz" pos="2592"/>
        <p:guide pos="4608"/>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handoutMaster" Target="handoutMasters/handout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Roboto" charset="0"/>
                <a:ea typeface="Roboto" charset="0"/>
                <a:cs typeface="Roboto" charset="0"/>
              </a:defRPr>
            </a:pPr>
            <a:r>
              <a:rPr lang="en-US" dirty="0" smtClean="0"/>
              <a:t>CIFAR10</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Roboto" charset="0"/>
              <a:ea typeface="Roboto" charset="0"/>
              <a:cs typeface="Roboto" charset="0"/>
            </a:defRPr>
          </a:pPr>
          <a:endParaRPr lang="en-US"/>
        </a:p>
      </c:txPr>
    </c:title>
    <c:autoTitleDeleted val="0"/>
    <c:plotArea>
      <c:layout/>
      <c:lineChart>
        <c:grouping val="standard"/>
        <c:varyColors val="0"/>
        <c:ser>
          <c:idx val="0"/>
          <c:order val="0"/>
          <c:tx>
            <c:strRef>
              <c:f>Sheet1!$B$1</c:f>
              <c:strCache>
                <c:ptCount val="1"/>
                <c:pt idx="0">
                  <c:v>NoFilter</c:v>
                </c:pt>
              </c:strCache>
            </c:strRef>
          </c:tx>
          <c:spPr>
            <a:ln w="57150" cap="rnd">
              <a:solidFill>
                <a:schemeClr val="accent1"/>
              </a:solidFill>
              <a:round/>
            </a:ln>
            <a:effectLst/>
          </c:spPr>
          <c:marker>
            <c:symbol val="circle"/>
            <c:size val="5"/>
            <c:spPr>
              <a:solidFill>
                <a:schemeClr val="accent1"/>
              </a:solidFill>
              <a:ln w="57150">
                <a:solidFill>
                  <a:schemeClr val="accent1"/>
                </a:solidFill>
              </a:ln>
              <a:effectLst/>
            </c:spPr>
          </c:marker>
          <c:cat>
            <c:numRef>
              <c:f>Sheet1!$A$2:$A$4</c:f>
              <c:numCache>
                <c:formatCode>General</c:formatCode>
                <c:ptCount val="3"/>
                <c:pt idx="0">
                  <c:v>0.0</c:v>
                </c:pt>
                <c:pt idx="1">
                  <c:v>0.1</c:v>
                </c:pt>
                <c:pt idx="2">
                  <c:v>0.2</c:v>
                </c:pt>
              </c:numCache>
            </c:numRef>
          </c:cat>
          <c:val>
            <c:numRef>
              <c:f>Sheet1!$B$2:$B$4</c:f>
              <c:numCache>
                <c:formatCode>General</c:formatCode>
                <c:ptCount val="3"/>
                <c:pt idx="0">
                  <c:v>14.04</c:v>
                </c:pt>
                <c:pt idx="1">
                  <c:v>15.04</c:v>
                </c:pt>
                <c:pt idx="2">
                  <c:v>20.98</c:v>
                </c:pt>
              </c:numCache>
            </c:numRef>
          </c:val>
          <c:smooth val="0"/>
        </c:ser>
        <c:ser>
          <c:idx val="1"/>
          <c:order val="1"/>
          <c:tx>
            <c:strRef>
              <c:f>Sheet1!$C$1</c:f>
              <c:strCache>
                <c:ptCount val="1"/>
                <c:pt idx="0">
                  <c:v>SB</c:v>
                </c:pt>
              </c:strCache>
            </c:strRef>
          </c:tx>
          <c:spPr>
            <a:ln w="57150" cap="rnd">
              <a:solidFill>
                <a:schemeClr val="accent3"/>
              </a:solidFill>
              <a:round/>
            </a:ln>
            <a:effectLst/>
          </c:spPr>
          <c:marker>
            <c:symbol val="circle"/>
            <c:size val="5"/>
            <c:spPr>
              <a:solidFill>
                <a:schemeClr val="accent3"/>
              </a:solidFill>
              <a:ln w="57150">
                <a:solidFill>
                  <a:schemeClr val="accent3"/>
                </a:solidFill>
              </a:ln>
              <a:effectLst/>
            </c:spPr>
          </c:marker>
          <c:cat>
            <c:numRef>
              <c:f>Sheet1!$A$2:$A$4</c:f>
              <c:numCache>
                <c:formatCode>General</c:formatCode>
                <c:ptCount val="3"/>
                <c:pt idx="0">
                  <c:v>0.0</c:v>
                </c:pt>
                <c:pt idx="1">
                  <c:v>0.1</c:v>
                </c:pt>
                <c:pt idx="2">
                  <c:v>0.2</c:v>
                </c:pt>
              </c:numCache>
            </c:numRef>
          </c:cat>
          <c:val>
            <c:numRef>
              <c:f>Sheet1!$C$2:$C$4</c:f>
              <c:numCache>
                <c:formatCode>General</c:formatCode>
                <c:ptCount val="3"/>
                <c:pt idx="0">
                  <c:v>10.24</c:v>
                </c:pt>
                <c:pt idx="1">
                  <c:v>17.28</c:v>
                </c:pt>
                <c:pt idx="2">
                  <c:v>29.16</c:v>
                </c:pt>
              </c:numCache>
            </c:numRef>
          </c:val>
          <c:smooth val="0"/>
        </c:ser>
        <c:ser>
          <c:idx val="2"/>
          <c:order val="2"/>
          <c:tx>
            <c:strRef>
              <c:f>Sheet1!$D$1</c:f>
              <c:strCache>
                <c:ptCount val="1"/>
                <c:pt idx="0">
                  <c:v>AdaptSB</c:v>
                </c:pt>
              </c:strCache>
            </c:strRef>
          </c:tx>
          <c:spPr>
            <a:ln w="57150" cap="rnd">
              <a:solidFill>
                <a:schemeClr val="accent5"/>
              </a:solidFill>
              <a:round/>
            </a:ln>
            <a:effectLst/>
          </c:spPr>
          <c:marker>
            <c:symbol val="circle"/>
            <c:size val="5"/>
            <c:spPr>
              <a:solidFill>
                <a:schemeClr val="accent5"/>
              </a:solidFill>
              <a:ln w="57150">
                <a:solidFill>
                  <a:schemeClr val="accent5"/>
                </a:solidFill>
              </a:ln>
              <a:effectLst/>
            </c:spPr>
          </c:marker>
          <c:cat>
            <c:numRef>
              <c:f>Sheet1!$A$2:$A$4</c:f>
              <c:numCache>
                <c:formatCode>General</c:formatCode>
                <c:ptCount val="3"/>
                <c:pt idx="0">
                  <c:v>0.0</c:v>
                </c:pt>
                <c:pt idx="1">
                  <c:v>0.1</c:v>
                </c:pt>
                <c:pt idx="2">
                  <c:v>0.2</c:v>
                </c:pt>
              </c:numCache>
            </c:numRef>
          </c:cat>
          <c:val>
            <c:numRef>
              <c:f>Sheet1!$D$2:$D$4</c:f>
              <c:numCache>
                <c:formatCode>General</c:formatCode>
                <c:ptCount val="3"/>
                <c:pt idx="0">
                  <c:v>10.09</c:v>
                </c:pt>
                <c:pt idx="1">
                  <c:v>13.22</c:v>
                </c:pt>
                <c:pt idx="2">
                  <c:v>16.92</c:v>
                </c:pt>
              </c:numCache>
            </c:numRef>
          </c:val>
          <c:smooth val="0"/>
        </c:ser>
        <c:ser>
          <c:idx val="3"/>
          <c:order val="3"/>
          <c:tx>
            <c:strRef>
              <c:f>Sheet1!$E$1</c:f>
              <c:strCache>
                <c:ptCount val="1"/>
                <c:pt idx="0">
                  <c:v>AdaptSB over time</c:v>
                </c:pt>
              </c:strCache>
            </c:strRef>
          </c:tx>
          <c:spPr>
            <a:ln w="57150" cap="rnd">
              <a:solidFill>
                <a:schemeClr val="accent1">
                  <a:lumMod val="60000"/>
                </a:schemeClr>
              </a:solidFill>
              <a:round/>
            </a:ln>
            <a:effectLst/>
          </c:spPr>
          <c:marker>
            <c:symbol val="circle"/>
            <c:size val="5"/>
            <c:spPr>
              <a:solidFill>
                <a:schemeClr val="accent1">
                  <a:lumMod val="60000"/>
                </a:schemeClr>
              </a:solidFill>
              <a:ln w="57150">
                <a:solidFill>
                  <a:schemeClr val="accent1">
                    <a:lumMod val="60000"/>
                  </a:schemeClr>
                </a:solidFill>
              </a:ln>
              <a:effectLst/>
            </c:spPr>
          </c:marker>
          <c:cat>
            <c:numRef>
              <c:f>Sheet1!$A$2:$A$4</c:f>
              <c:numCache>
                <c:formatCode>General</c:formatCode>
                <c:ptCount val="3"/>
                <c:pt idx="0">
                  <c:v>0.0</c:v>
                </c:pt>
                <c:pt idx="1">
                  <c:v>0.1</c:v>
                </c:pt>
                <c:pt idx="2">
                  <c:v>0.2</c:v>
                </c:pt>
              </c:numCache>
            </c:numRef>
          </c:cat>
          <c:val>
            <c:numRef>
              <c:f>Sheet1!$E$2:$E$4</c:f>
              <c:numCache>
                <c:formatCode>General</c:formatCode>
                <c:ptCount val="3"/>
                <c:pt idx="0">
                  <c:v>9.52</c:v>
                </c:pt>
                <c:pt idx="1">
                  <c:v>12.52</c:v>
                </c:pt>
                <c:pt idx="2">
                  <c:v>15.96</c:v>
                </c:pt>
              </c:numCache>
            </c:numRef>
          </c:val>
          <c:smooth val="0"/>
        </c:ser>
        <c:dLbls>
          <c:showLegendKey val="0"/>
          <c:showVal val="0"/>
          <c:showCatName val="0"/>
          <c:showSerName val="0"/>
          <c:showPercent val="0"/>
          <c:showBubbleSize val="0"/>
        </c:dLbls>
        <c:marker val="1"/>
        <c:smooth val="0"/>
        <c:axId val="2013014464"/>
        <c:axId val="2013016784"/>
      </c:lineChart>
      <c:catAx>
        <c:axId val="201301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charset="0"/>
                <a:ea typeface="Roboto" charset="0"/>
                <a:cs typeface="Roboto" charset="0"/>
              </a:defRPr>
            </a:pPr>
            <a:endParaRPr lang="en-US"/>
          </a:p>
        </c:txPr>
        <c:crossAx val="2013016784"/>
        <c:crosses val="autoZero"/>
        <c:auto val="1"/>
        <c:lblAlgn val="ctr"/>
        <c:lblOffset val="100"/>
        <c:noMultiLvlLbl val="0"/>
      </c:catAx>
      <c:valAx>
        <c:axId val="2013016784"/>
        <c:scaling>
          <c:orientation val="minMax"/>
          <c:max val="30.0"/>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charset="0"/>
                <a:ea typeface="Roboto" charset="0"/>
                <a:cs typeface="Roboto" charset="0"/>
              </a:defRPr>
            </a:pPr>
            <a:endParaRPr lang="en-US"/>
          </a:p>
        </c:txPr>
        <c:crossAx val="2013014464"/>
        <c:crosses val="autoZero"/>
        <c:crossBetween val="between"/>
        <c:majorUnit val="10.0"/>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oboto" charset="0"/>
              <a:ea typeface="Roboto" charset="0"/>
              <a:cs typeface="Roboto" charset="0"/>
            </a:defRPr>
          </a:pPr>
          <a:endParaRPr lang="en-US"/>
        </a:p>
      </c:txPr>
    </c:legend>
    <c:plotVisOnly val="1"/>
    <c:dispBlanksAs val="gap"/>
    <c:showDLblsOverMax val="0"/>
  </c:chart>
  <c:spPr>
    <a:noFill/>
    <a:ln>
      <a:noFill/>
    </a:ln>
    <a:effectLst/>
  </c:spPr>
  <c:txPr>
    <a:bodyPr/>
    <a:lstStyle/>
    <a:p>
      <a:pPr>
        <a:defRPr>
          <a:latin typeface="Roboto" charset="0"/>
          <a:ea typeface="Roboto" charset="0"/>
          <a:cs typeface="Roboto"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eaLnBrk="1" hangingPunct="1">
              <a:defRPr sz="1200" b="0">
                <a:latin typeface="Myriad Pro Condensed" charset="0"/>
              </a:defRPr>
            </a:lvl1pPr>
          </a:lstStyle>
          <a:p>
            <a:pPr>
              <a:defRPr/>
            </a:pPr>
            <a:endParaRPr lang="en-US" dirty="0">
              <a:latin typeface="Roboto Regular" charset="0"/>
            </a:endParaRPr>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eaLnBrk="1" hangingPunct="1">
              <a:defRPr sz="1200" b="0">
                <a:latin typeface="Myriad Pro Condensed" charset="0"/>
              </a:defRPr>
            </a:lvl1pPr>
          </a:lstStyle>
          <a:p>
            <a:pPr>
              <a:defRPr/>
            </a:pPr>
            <a:fld id="{95557AD7-A1DD-BD45-A21A-D8076D5C56F4}" type="datetimeFigureOut">
              <a:rPr lang="en-US">
                <a:latin typeface="Roboto Regular" charset="0"/>
              </a:rPr>
              <a:pPr>
                <a:defRPr/>
              </a:pPr>
              <a:t>4/5/20</a:t>
            </a:fld>
            <a:endParaRPr lang="en-US" dirty="0">
              <a:latin typeface="Roboto Regular" charset="0"/>
            </a:endParaRPr>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eaLnBrk="1" hangingPunct="1">
              <a:defRPr sz="1200" b="0">
                <a:latin typeface="Myriad Pro Condensed" charset="0"/>
              </a:defRPr>
            </a:lvl1pPr>
          </a:lstStyle>
          <a:p>
            <a:pPr>
              <a:defRPr/>
            </a:pPr>
            <a:endParaRPr lang="en-US" dirty="0">
              <a:latin typeface="Roboto Regular" charset="0"/>
            </a:endParaRPr>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eaLnBrk="1" hangingPunct="1">
              <a:defRPr sz="1200" b="0">
                <a:latin typeface="Myriad Pro Condensed" charset="0"/>
              </a:defRPr>
            </a:lvl1pPr>
          </a:lstStyle>
          <a:p>
            <a:pPr>
              <a:defRPr/>
            </a:pPr>
            <a:fld id="{FF9C266F-C78C-4641-92DD-237CAAD0498F}" type="slidenum">
              <a:rPr lang="en-US">
                <a:latin typeface="Roboto Regular" charset="0"/>
              </a:rPr>
              <a:pPr>
                <a:defRPr/>
              </a:pPr>
              <a:t>‹#›</a:t>
            </a:fld>
            <a:endParaRPr lang="en-US" dirty="0">
              <a:latin typeface="Roboto Regular" charset="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47" name="Rectangle 3"/>
          <p:cNvSpPr>
            <a:spLocks noGrp="1" noChangeArrowheads="1"/>
          </p:cNvSpPr>
          <p:nvPr>
            <p:ph type="dt" idx="1"/>
          </p:nvPr>
        </p:nvSpPr>
        <p:spPr bwMode="auto">
          <a:xfrm>
            <a:off x="518160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defRPr>
            </a:lvl1pPr>
          </a:lstStyle>
          <a:p>
            <a:pPr>
              <a:defRPr/>
            </a:pPr>
            <a:endParaRPr lang="en-US" altLang="en-US"/>
          </a:p>
        </p:txBody>
      </p:sp>
      <p:sp>
        <p:nvSpPr>
          <p:cNvPr id="819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6149" name="Rectangle 5"/>
          <p:cNvSpPr>
            <a:spLocks noGrp="1" noChangeArrowheads="1"/>
          </p:cNvSpPr>
          <p:nvPr>
            <p:ph type="body" sz="quarter" idx="3"/>
          </p:nvPr>
        </p:nvSpPr>
        <p:spPr bwMode="auto">
          <a:xfrm>
            <a:off x="1219200" y="3257550"/>
            <a:ext cx="6705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6150" name="Rectangle 6"/>
          <p:cNvSpPr>
            <a:spLocks noGrp="1" noChangeArrowheads="1"/>
          </p:cNvSpPr>
          <p:nvPr>
            <p:ph type="ftr" sz="quarter" idx="4"/>
          </p:nvPr>
        </p:nvSpPr>
        <p:spPr bwMode="auto">
          <a:xfrm>
            <a:off x="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51" name="Rectangle 7"/>
          <p:cNvSpPr>
            <a:spLocks noGrp="1" noChangeArrowheads="1"/>
          </p:cNvSpPr>
          <p:nvPr>
            <p:ph type="sldNum" sz="quarter" idx="5"/>
          </p:nvPr>
        </p:nvSpPr>
        <p:spPr bwMode="auto">
          <a:xfrm>
            <a:off x="518160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charset="0"/>
              </a:defRPr>
            </a:lvl1pPr>
          </a:lstStyle>
          <a:p>
            <a:pPr>
              <a:defRPr/>
            </a:pPr>
            <a:fld id="{36A11F3F-C72D-0C4A-B468-86B523A41BA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700" kern="1200">
        <a:solidFill>
          <a:schemeClr val="tx1"/>
        </a:solidFill>
        <a:latin typeface="Times New Roman" pitchFamily="18" charset="0"/>
        <a:ea typeface="+mn-ea"/>
        <a:cs typeface="+mn-cs"/>
      </a:defRPr>
    </a:lvl1pPr>
    <a:lvl2pPr marL="652463" algn="l" rtl="0" eaLnBrk="0" fontAlgn="base" hangingPunct="0">
      <a:spcBef>
        <a:spcPct val="30000"/>
      </a:spcBef>
      <a:spcAft>
        <a:spcPct val="0"/>
      </a:spcAft>
      <a:defRPr sz="1700" kern="1200">
        <a:solidFill>
          <a:schemeClr val="tx1"/>
        </a:solidFill>
        <a:latin typeface="Times New Roman" pitchFamily="18" charset="0"/>
        <a:ea typeface="+mn-ea"/>
        <a:cs typeface="+mn-cs"/>
      </a:defRPr>
    </a:lvl2pPr>
    <a:lvl3pPr marL="1304925" algn="l" rtl="0" eaLnBrk="0" fontAlgn="base" hangingPunct="0">
      <a:spcBef>
        <a:spcPct val="30000"/>
      </a:spcBef>
      <a:spcAft>
        <a:spcPct val="0"/>
      </a:spcAft>
      <a:defRPr sz="1700" kern="1200">
        <a:solidFill>
          <a:schemeClr val="tx1"/>
        </a:solidFill>
        <a:latin typeface="Times New Roman" pitchFamily="18" charset="0"/>
        <a:ea typeface="+mn-ea"/>
        <a:cs typeface="+mn-cs"/>
      </a:defRPr>
    </a:lvl3pPr>
    <a:lvl4pPr marL="1958975" algn="l" rtl="0" eaLnBrk="0" fontAlgn="base" hangingPunct="0">
      <a:spcBef>
        <a:spcPct val="30000"/>
      </a:spcBef>
      <a:spcAft>
        <a:spcPct val="0"/>
      </a:spcAft>
      <a:defRPr sz="1700" kern="1200">
        <a:solidFill>
          <a:schemeClr val="tx1"/>
        </a:solidFill>
        <a:latin typeface="Times New Roman" pitchFamily="18" charset="0"/>
        <a:ea typeface="+mn-ea"/>
        <a:cs typeface="+mn-cs"/>
      </a:defRPr>
    </a:lvl4pPr>
    <a:lvl5pPr marL="2611438" algn="l" rtl="0" eaLnBrk="0" fontAlgn="base" hangingPunct="0">
      <a:spcBef>
        <a:spcPct val="30000"/>
      </a:spcBef>
      <a:spcAft>
        <a:spcPct val="0"/>
      </a:spcAft>
      <a:defRPr sz="1700" kern="1200">
        <a:solidFill>
          <a:schemeClr val="tx1"/>
        </a:solidFill>
        <a:latin typeface="Times New Roman" pitchFamily="18" charset="0"/>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8434" name="Notes Placeholder 2"/>
          <p:cNvSpPr>
            <a:spLocks noGrp="1"/>
          </p:cNvSpPr>
          <p:nvPr>
            <p:ph type="body" idx="1"/>
          </p:nvPr>
        </p:nvSpPr>
        <p:spPr>
          <a:noFill/>
        </p:spPr>
        <p:txBody>
          <a:bodyPr/>
          <a:lstStyle/>
          <a:p>
            <a:endParaRPr lang="x-none" altLang="x-none">
              <a:latin typeface="Times New Roman" charset="0"/>
            </a:endParaRPr>
          </a:p>
        </p:txBody>
      </p:sp>
      <p:sp>
        <p:nvSpPr>
          <p:cNvPr id="18435" name="Slide Number Placeholder 3"/>
          <p:cNvSpPr>
            <a:spLocks noGrp="1"/>
          </p:cNvSpPr>
          <p:nvPr>
            <p:ph type="sldNum" sz="quarter" idx="5"/>
          </p:nvPr>
        </p:nvSpPr>
        <p:spPr>
          <a:noFill/>
        </p:spPr>
        <p:txBody>
          <a:bodyPr/>
          <a:lstStyle/>
          <a:p>
            <a:fld id="{672EB4DD-5E93-F743-9C7D-EA8E7513AE45}"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18</a:t>
            </a:fld>
            <a:endParaRPr lang="en-US" altLang="en-US"/>
          </a:p>
        </p:txBody>
      </p:sp>
    </p:spTree>
    <p:extLst>
      <p:ext uri="{BB962C8B-B14F-4D97-AF65-F5344CB8AC3E}">
        <p14:creationId xmlns:p14="http://schemas.microsoft.com/office/powerpoint/2010/main" val="27082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Be more explicit about the connection between </a:t>
            </a:r>
            <a:r>
              <a:rPr lang="en-US" altLang="x-none" dirty="0" err="1" smtClean="0">
                <a:latin typeface="Times New Roman" charset="0"/>
              </a:rPr>
              <a:t>surprisingness</a:t>
            </a:r>
            <a:r>
              <a:rPr lang="en-US" altLang="x-none" dirty="0" smtClean="0">
                <a:latin typeface="Times New Roman" charset="0"/>
              </a:rPr>
              <a:t> and probability that you select it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x-none" dirty="0" smtClean="0">
              <a:latin typeface="Times New Roman"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x-none" dirty="0" smtClean="0">
              <a:latin typeface="Times New Roman"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by </a:t>
            </a:r>
            <a:r>
              <a:rPr lang="en-US" altLang="x-none" dirty="0" smtClean="0">
                <a:latin typeface="Times New Roman" charset="0"/>
              </a:rPr>
              <a:t>the way we have experimental evidence that suggest this is right. You can come see me at the poster session</a:t>
            </a:r>
            <a:endParaRPr lang="x-none" altLang="x-none" dirty="0" smtClean="0">
              <a:latin typeface="Times New Roman" charset="0"/>
            </a:endParaRPr>
          </a:p>
          <a:p>
            <a:endParaRPr lang="en-US"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20</a:t>
            </a:fld>
            <a:endParaRPr lang="en-US" altLang="en-US"/>
          </a:p>
        </p:txBody>
      </p:sp>
    </p:spTree>
    <p:extLst>
      <p:ext uri="{BB962C8B-B14F-4D97-AF65-F5344CB8AC3E}">
        <p14:creationId xmlns:p14="http://schemas.microsoft.com/office/powerpoint/2010/main" val="1488381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clamp -&gt; normalize</a:t>
            </a:r>
          </a:p>
          <a:p>
            <a:r>
              <a:rPr lang="en-US" altLang="x-none" dirty="0" smtClean="0">
                <a:latin typeface="Times New Roman" charset="0"/>
              </a:rPr>
              <a:t>Maybe talk about the lower bound, we do revisit all the images probabilistically</a:t>
            </a:r>
            <a:endParaRPr lang="x-none"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26</a:t>
            </a:fld>
            <a:endParaRPr lang="en-US" altLang="en-US"/>
          </a:p>
        </p:txBody>
      </p:sp>
    </p:spTree>
    <p:extLst>
      <p:ext uri="{BB962C8B-B14F-4D97-AF65-F5344CB8AC3E}">
        <p14:creationId xmlns:p14="http://schemas.microsoft.com/office/powerpoint/2010/main" val="1017485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Be more explicit about the connection between </a:t>
            </a:r>
            <a:r>
              <a:rPr lang="en-US" altLang="x-none" dirty="0" err="1" smtClean="0">
                <a:latin typeface="Times New Roman" charset="0"/>
              </a:rPr>
              <a:t>surprisingness</a:t>
            </a:r>
            <a:r>
              <a:rPr lang="en-US" altLang="x-none" dirty="0" smtClean="0">
                <a:latin typeface="Times New Roman" charset="0"/>
              </a:rPr>
              <a:t> and probability that you select it</a:t>
            </a:r>
          </a:p>
          <a:p>
            <a:endParaRPr lang="en-US" altLang="x-none" dirty="0" smtClean="0">
              <a:latin typeface="Times New Roman" charset="0"/>
            </a:endParaRPr>
          </a:p>
          <a:p>
            <a:r>
              <a:rPr lang="en-US" altLang="x-none" dirty="0" smtClean="0">
                <a:latin typeface="Times New Roman" charset="0"/>
              </a:rPr>
              <a:t>We come up with this probability so that images that we have the most to learn from are most likely to be </a:t>
            </a:r>
            <a:r>
              <a:rPr lang="en-US" altLang="x-none" dirty="0" err="1" smtClean="0">
                <a:latin typeface="Times New Roman" charset="0"/>
              </a:rPr>
              <a:t>backpropagated</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Move this back a couple of slides.</a:t>
            </a:r>
          </a:p>
          <a:p>
            <a:endParaRPr lang="en-US" altLang="x-none" dirty="0" smtClean="0">
              <a:latin typeface="Times New Roman" charset="0"/>
            </a:endParaRPr>
          </a:p>
          <a:p>
            <a:r>
              <a:rPr lang="en-US" altLang="x-none" dirty="0" smtClean="0">
                <a:latin typeface="Times New Roman" charset="0"/>
              </a:rPr>
              <a:t>"lets focus on this question of deciding what to </a:t>
            </a:r>
            <a:r>
              <a:rPr lang="en-US" altLang="x-none" dirty="0" err="1" smtClean="0">
                <a:latin typeface="Times New Roman" charset="0"/>
              </a:rPr>
              <a:t>backprop</a:t>
            </a:r>
            <a:r>
              <a:rPr lang="en-US" altLang="x-none" dirty="0" smtClean="0">
                <a:latin typeface="Times New Roman" charset="0"/>
              </a:rPr>
              <a:t>"</a:t>
            </a:r>
          </a:p>
          <a:p>
            <a:r>
              <a:rPr lang="en-US" altLang="x-none" dirty="0" smtClean="0">
                <a:latin typeface="Times New Roman" charset="0"/>
              </a:rPr>
              <a:t>Next slide would then be stale</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CARTOON OF THE INNER LOOP AND THE FILTER. Then be like these are the different kinds of filters that we tried</a:t>
            </a:r>
          </a:p>
          <a:p>
            <a:endParaRPr lang="en-US" altLang="x-none" dirty="0" smtClean="0">
              <a:latin typeface="Times New Roman" charset="0"/>
            </a:endParaRPr>
          </a:p>
          <a:p>
            <a:r>
              <a:rPr lang="en-US" altLang="x-none" dirty="0" smtClean="0">
                <a:latin typeface="Times New Roman" charset="0"/>
              </a:rPr>
              <a:t>Flip a coin -&gt; </a:t>
            </a:r>
          </a:p>
          <a:p>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27</a:t>
            </a:fld>
            <a:endParaRPr lang="en-US" altLang="en-US"/>
          </a:p>
        </p:txBody>
      </p:sp>
    </p:spTree>
    <p:extLst>
      <p:ext uri="{BB962C8B-B14F-4D97-AF65-F5344CB8AC3E}">
        <p14:creationId xmlns:p14="http://schemas.microsoft.com/office/powerpoint/2010/main" val="332739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Be more explicit about the connection between </a:t>
            </a:r>
            <a:r>
              <a:rPr lang="en-US" altLang="x-none" dirty="0" err="1" smtClean="0">
                <a:latin typeface="Times New Roman" charset="0"/>
              </a:rPr>
              <a:t>surprisingness</a:t>
            </a:r>
            <a:r>
              <a:rPr lang="en-US" altLang="x-none" dirty="0" smtClean="0">
                <a:latin typeface="Times New Roman" charset="0"/>
              </a:rPr>
              <a:t> and probability that you select it</a:t>
            </a:r>
          </a:p>
          <a:p>
            <a:endParaRPr lang="en-US" altLang="x-none" dirty="0" smtClean="0">
              <a:latin typeface="Times New Roman" charset="0"/>
            </a:endParaRPr>
          </a:p>
          <a:p>
            <a:r>
              <a:rPr lang="en-US" altLang="x-none" dirty="0" smtClean="0">
                <a:latin typeface="Times New Roman" charset="0"/>
              </a:rPr>
              <a:t>We come up with this probability so that images that we have the most to learn from are most likely to be </a:t>
            </a:r>
            <a:r>
              <a:rPr lang="en-US" altLang="x-none" dirty="0" err="1" smtClean="0">
                <a:latin typeface="Times New Roman" charset="0"/>
              </a:rPr>
              <a:t>backpropagated</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Move this back a couple of slides.</a:t>
            </a:r>
          </a:p>
          <a:p>
            <a:endParaRPr lang="en-US" altLang="x-none" dirty="0" smtClean="0">
              <a:latin typeface="Times New Roman" charset="0"/>
            </a:endParaRPr>
          </a:p>
          <a:p>
            <a:r>
              <a:rPr lang="en-US" altLang="x-none" dirty="0" smtClean="0">
                <a:latin typeface="Times New Roman" charset="0"/>
              </a:rPr>
              <a:t>"lets focus on this question of deciding what to </a:t>
            </a:r>
            <a:r>
              <a:rPr lang="en-US" altLang="x-none" dirty="0" err="1" smtClean="0">
                <a:latin typeface="Times New Roman" charset="0"/>
              </a:rPr>
              <a:t>backprop</a:t>
            </a:r>
            <a:r>
              <a:rPr lang="en-US" altLang="x-none" dirty="0" smtClean="0">
                <a:latin typeface="Times New Roman" charset="0"/>
              </a:rPr>
              <a:t>"</a:t>
            </a:r>
          </a:p>
          <a:p>
            <a:r>
              <a:rPr lang="en-US" altLang="x-none" dirty="0" smtClean="0">
                <a:latin typeface="Times New Roman" charset="0"/>
              </a:rPr>
              <a:t>Next slide would then be stale</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CARTOON OF THE INNER LOOP AND THE FILTER. Then be like these are the different kinds of filters that we tried</a:t>
            </a:r>
          </a:p>
          <a:p>
            <a:endParaRPr lang="en-US" altLang="x-none" dirty="0" smtClean="0">
              <a:latin typeface="Times New Roman" charset="0"/>
            </a:endParaRPr>
          </a:p>
          <a:p>
            <a:r>
              <a:rPr lang="en-US" altLang="x-none" dirty="0" smtClean="0">
                <a:latin typeface="Times New Roman" charset="0"/>
              </a:rPr>
              <a:t>Flip a coin -&gt; </a:t>
            </a:r>
          </a:p>
          <a:p>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28</a:t>
            </a:fld>
            <a:endParaRPr lang="en-US" altLang="en-US"/>
          </a:p>
        </p:txBody>
      </p:sp>
    </p:spTree>
    <p:extLst>
      <p:ext uri="{BB962C8B-B14F-4D97-AF65-F5344CB8AC3E}">
        <p14:creationId xmlns:p14="http://schemas.microsoft.com/office/powerpoint/2010/main" val="201843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30</a:t>
            </a:fld>
            <a:endParaRPr lang="en-US" altLang="en-US"/>
          </a:p>
        </p:txBody>
      </p:sp>
    </p:spTree>
    <p:extLst>
      <p:ext uri="{BB962C8B-B14F-4D97-AF65-F5344CB8AC3E}">
        <p14:creationId xmlns:p14="http://schemas.microsoft.com/office/powerpoint/2010/main" val="1869059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x-none" dirty="0" smtClean="0">
                <a:latin typeface="Times New Roman" charset="0"/>
              </a:rPr>
              <a:t>SB: 1.5x </a:t>
            </a:r>
          </a:p>
          <a:p>
            <a:r>
              <a:rPr lang="it-IT" altLang="x-none" dirty="0" err="1" smtClean="0">
                <a:latin typeface="Times New Roman" charset="0"/>
              </a:rPr>
              <a:t>StaleSB</a:t>
            </a:r>
            <a:r>
              <a:rPr lang="it-IT" altLang="x-none" dirty="0" smtClean="0">
                <a:latin typeface="Times New Roman" charset="0"/>
              </a:rPr>
              <a:t>: 2.0x </a:t>
            </a:r>
          </a:p>
          <a:p>
            <a:endParaRPr lang="it-IT" altLang="x-none" dirty="0" smtClean="0">
              <a:latin typeface="Times New Roman" charset="0"/>
            </a:endParaRPr>
          </a:p>
          <a:p>
            <a:r>
              <a:rPr lang="mr-IN" altLang="x-none" dirty="0" smtClean="0">
                <a:latin typeface="Times New Roman" charset="0"/>
                <a:ea typeface="Mangal" charset="0"/>
              </a:rPr>
              <a:t>2.96% </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31</a:t>
            </a:fld>
            <a:endParaRPr lang="en-US" altLang="en-US"/>
          </a:p>
        </p:txBody>
      </p:sp>
    </p:spTree>
    <p:extLst>
      <p:ext uri="{BB962C8B-B14F-4D97-AF65-F5344CB8AC3E}">
        <p14:creationId xmlns:p14="http://schemas.microsoft.com/office/powerpoint/2010/main" val="252446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x-none" dirty="0" smtClean="0">
                <a:latin typeface="Times New Roman" charset="0"/>
              </a:rPr>
              <a:t>SB: 1.5x </a:t>
            </a:r>
          </a:p>
          <a:p>
            <a:r>
              <a:rPr lang="it-IT" altLang="x-none" dirty="0" err="1" smtClean="0">
                <a:latin typeface="Times New Roman" charset="0"/>
              </a:rPr>
              <a:t>StaleSB</a:t>
            </a:r>
            <a:r>
              <a:rPr lang="it-IT" altLang="x-none" dirty="0" smtClean="0">
                <a:latin typeface="Times New Roman" charset="0"/>
              </a:rPr>
              <a:t>: 2.0x </a:t>
            </a:r>
          </a:p>
          <a:p>
            <a:endParaRPr lang="it-IT" altLang="x-none" dirty="0" smtClean="0">
              <a:latin typeface="Times New Roman" charset="0"/>
            </a:endParaRPr>
          </a:p>
          <a:p>
            <a:r>
              <a:rPr lang="mr-IN" altLang="x-none" dirty="0" smtClean="0">
                <a:latin typeface="Times New Roman" charset="0"/>
                <a:ea typeface="Mangal" charset="0"/>
              </a:rPr>
              <a:t>2.96% </a:t>
            </a:r>
          </a:p>
          <a:p>
            <a:endParaRPr lang="en-US" dirty="0" smtClean="0"/>
          </a:p>
          <a:p>
            <a:endParaRPr lang="en-US" dirty="0" smtClean="0"/>
          </a:p>
          <a:p>
            <a:endParaRPr lang="en-US" dirty="0" smtClean="0"/>
          </a:p>
          <a:p>
            <a:r>
              <a:rPr lang="en-US" dirty="0" smtClean="0"/>
              <a:t>PUT A LINE ACROSS ONE THAT SAYS DOING</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32</a:t>
            </a:fld>
            <a:endParaRPr lang="en-US" altLang="en-US"/>
          </a:p>
        </p:txBody>
      </p:sp>
    </p:spTree>
    <p:extLst>
      <p:ext uri="{BB962C8B-B14F-4D97-AF65-F5344CB8AC3E}">
        <p14:creationId xmlns:p14="http://schemas.microsoft.com/office/powerpoint/2010/main" val="1958537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x-none" dirty="0" smtClean="0">
                <a:latin typeface="Times New Roman" charset="0"/>
              </a:rPr>
              <a:t>SB: 1.5x </a:t>
            </a:r>
          </a:p>
          <a:p>
            <a:r>
              <a:rPr lang="it-IT" altLang="x-none" dirty="0" err="1" smtClean="0">
                <a:latin typeface="Times New Roman" charset="0"/>
              </a:rPr>
              <a:t>StaleSB</a:t>
            </a:r>
            <a:r>
              <a:rPr lang="it-IT" altLang="x-none" dirty="0" smtClean="0">
                <a:latin typeface="Times New Roman" charset="0"/>
              </a:rPr>
              <a:t>: 2.0x </a:t>
            </a:r>
          </a:p>
          <a:p>
            <a:endParaRPr lang="it-IT" altLang="x-none" dirty="0" smtClean="0">
              <a:latin typeface="Times New Roman" charset="0"/>
            </a:endParaRPr>
          </a:p>
          <a:p>
            <a:r>
              <a:rPr lang="mr-IN" altLang="x-none" dirty="0" smtClean="0">
                <a:latin typeface="Times New Roman" charset="0"/>
                <a:ea typeface="Mangal" charset="0"/>
              </a:rPr>
              <a:t>2.96% </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33</a:t>
            </a:fld>
            <a:endParaRPr lang="en-US" altLang="en-US"/>
          </a:p>
        </p:txBody>
      </p:sp>
    </p:spTree>
    <p:extLst>
      <p:ext uri="{BB962C8B-B14F-4D97-AF65-F5344CB8AC3E}">
        <p14:creationId xmlns:p14="http://schemas.microsoft.com/office/powerpoint/2010/main" val="348626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In the real world, we don't know what accuracy we can get to, but we may have a fixed </a:t>
            </a:r>
            <a:r>
              <a:rPr lang="en-US" altLang="x-none" dirty="0" err="1" smtClean="0">
                <a:latin typeface="Times New Roman" charset="0"/>
              </a:rPr>
              <a:t>amout</a:t>
            </a:r>
            <a:r>
              <a:rPr lang="en-US" altLang="x-none" dirty="0" smtClean="0">
                <a:latin typeface="Times New Roman" charset="0"/>
              </a:rPr>
              <a:t> of time. Most of the time you'll do better this way. super optimized, run forever kind of things to get the best state of the art accuracy. A lot of times you don't know what the accuracy's </a:t>
            </a:r>
            <a:r>
              <a:rPr lang="en-US" altLang="x-none" dirty="0" err="1" smtClean="0">
                <a:latin typeface="Times New Roman" charset="0"/>
              </a:rPr>
              <a:t>gonna</a:t>
            </a:r>
            <a:r>
              <a:rPr lang="en-US" altLang="x-none" dirty="0" smtClean="0">
                <a:latin typeface="Times New Roman" charset="0"/>
              </a:rPr>
              <a:t> be. You're </a:t>
            </a:r>
            <a:r>
              <a:rPr lang="en-US" altLang="x-none" dirty="0" err="1" smtClean="0">
                <a:latin typeface="Times New Roman" charset="0"/>
              </a:rPr>
              <a:t>gonna</a:t>
            </a:r>
            <a:r>
              <a:rPr lang="en-US" altLang="x-none" dirty="0" smtClean="0">
                <a:latin typeface="Times New Roman" charset="0"/>
              </a:rPr>
              <a:t> care about it a little less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Remove this whole slide</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34</a:t>
            </a:fld>
            <a:endParaRPr lang="en-US" altLang="en-US"/>
          </a:p>
        </p:txBody>
      </p:sp>
    </p:spTree>
    <p:extLst>
      <p:ext uri="{BB962C8B-B14F-4D97-AF65-F5344CB8AC3E}">
        <p14:creationId xmlns:p14="http://schemas.microsoft.com/office/powerpoint/2010/main" val="1162148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a:t>
            </a:fld>
            <a:endParaRPr lang="en-US" altLang="en-US"/>
          </a:p>
        </p:txBody>
      </p:sp>
    </p:spTree>
    <p:extLst>
      <p:ext uri="{BB962C8B-B14F-4D97-AF65-F5344CB8AC3E}">
        <p14:creationId xmlns:p14="http://schemas.microsoft.com/office/powerpoint/2010/main" val="2042751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CIFAR10: </a:t>
            </a:r>
            <a:r>
              <a:rPr lang="mr-IN" altLang="x-none" dirty="0" smtClean="0">
                <a:latin typeface="Times New Roman" charset="0"/>
                <a:ea typeface="Mangal" charset="0"/>
              </a:rPr>
              <a:t>72% </a:t>
            </a:r>
          </a:p>
          <a:p>
            <a:endParaRPr lang="en-US" altLang="x-none" dirty="0" smtClean="0">
              <a:latin typeface="Times New Roman" charset="0"/>
            </a:endParaRPr>
          </a:p>
          <a:p>
            <a:r>
              <a:rPr lang="en-US" altLang="x-none" dirty="0" smtClean="0">
                <a:latin typeface="Times New Roman" charset="0"/>
              </a:rPr>
              <a:t>SVHN: 80%</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35</a:t>
            </a:fld>
            <a:endParaRPr lang="en-US" altLang="en-US"/>
          </a:p>
        </p:txBody>
      </p:sp>
    </p:spTree>
    <p:extLst>
      <p:ext uri="{BB962C8B-B14F-4D97-AF65-F5344CB8AC3E}">
        <p14:creationId xmlns:p14="http://schemas.microsoft.com/office/powerpoint/2010/main" val="602665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CIFAR10: </a:t>
            </a:r>
            <a:r>
              <a:rPr lang="mr-IN" altLang="x-none" dirty="0" smtClean="0">
                <a:latin typeface="Times New Roman" charset="0"/>
                <a:ea typeface="Mangal" charset="0"/>
              </a:rPr>
              <a:t>72% </a:t>
            </a:r>
          </a:p>
          <a:p>
            <a:endParaRPr lang="en-US" altLang="x-none" dirty="0" smtClean="0">
              <a:latin typeface="Times New Roman" charset="0"/>
            </a:endParaRPr>
          </a:p>
          <a:p>
            <a:r>
              <a:rPr lang="en-US" altLang="x-none" dirty="0" smtClean="0">
                <a:latin typeface="Times New Roman" charset="0"/>
              </a:rPr>
              <a:t>SVHN: 80%</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36</a:t>
            </a:fld>
            <a:endParaRPr lang="en-US" altLang="en-US"/>
          </a:p>
        </p:txBody>
      </p:sp>
    </p:spTree>
    <p:extLst>
      <p:ext uri="{BB962C8B-B14F-4D97-AF65-F5344CB8AC3E}">
        <p14:creationId xmlns:p14="http://schemas.microsoft.com/office/powerpoint/2010/main" val="628359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20th percentile of target confidences for SB is 55% </a:t>
            </a:r>
          </a:p>
          <a:p>
            <a:endParaRPr lang="en-US" altLang="x-none" dirty="0" smtClean="0">
              <a:latin typeface="Times New Roman" charset="0"/>
            </a:endParaRPr>
          </a:p>
          <a:p>
            <a:r>
              <a:rPr lang="en-US" altLang="x-none" dirty="0" smtClean="0">
                <a:latin typeface="Times New Roman" charset="0"/>
              </a:rPr>
              <a:t>Put a vertical line here!</a:t>
            </a:r>
          </a:p>
          <a:p>
            <a:endParaRPr lang="en-US" altLang="x-none" dirty="0" smtClean="0">
              <a:latin typeface="Times New Roman" charset="0"/>
            </a:endParaRPr>
          </a:p>
          <a:p>
            <a:r>
              <a:rPr lang="en-US" altLang="x-none" dirty="0" smtClean="0">
                <a:latin typeface="Times New Roman" charset="0"/>
              </a:rPr>
              <a:t>Make the graph larger and put labels on the line</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put these before it's </a:t>
            </a:r>
            <a:r>
              <a:rPr lang="en-US" altLang="x-none" dirty="0" err="1" smtClean="0">
                <a:latin typeface="Times New Roman" charset="0"/>
              </a:rPr>
              <a:t>pareto</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MAYB</a:t>
            </a:r>
            <a:r>
              <a:rPr lang="en-US" altLang="x-none" baseline="0" dirty="0" smtClean="0">
                <a:latin typeface="Times New Roman" charset="0"/>
              </a:rPr>
              <a:t>E CUT</a:t>
            </a:r>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37</a:t>
            </a:fld>
            <a:endParaRPr lang="en-US" altLang="en-US"/>
          </a:p>
        </p:txBody>
      </p:sp>
    </p:spTree>
    <p:extLst>
      <p:ext uri="{BB962C8B-B14F-4D97-AF65-F5344CB8AC3E}">
        <p14:creationId xmlns:p14="http://schemas.microsoft.com/office/powerpoint/2010/main" val="208694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ltLang="x-none" dirty="0" smtClean="0">
                <a:latin typeface="Times New Roman" charset="0"/>
              </a:rPr>
              <a:t>1.4048, </a:t>
            </a:r>
            <a:r>
              <a:rPr lang="pt-BR" altLang="x-none" dirty="0" smtClean="0">
                <a:latin typeface="Times New Roman" charset="0"/>
              </a:rPr>
              <a:t>0.360544 = 74.3% </a:t>
            </a:r>
            <a:r>
              <a:rPr lang="pt-BR" altLang="x-none" dirty="0" err="1" smtClean="0">
                <a:latin typeface="Times New Roman" charset="0"/>
              </a:rPr>
              <a:t>fewer</a:t>
            </a:r>
            <a:r>
              <a:rPr lang="pt-BR" altLang="x-none" dirty="0" smtClean="0">
                <a:latin typeface="Times New Roman" charset="0"/>
              </a:rPr>
              <a:t> </a:t>
            </a:r>
            <a:r>
              <a:rPr lang="pt-BR" altLang="x-none" dirty="0" err="1" smtClean="0">
                <a:latin typeface="Times New Roman" charset="0"/>
              </a:rPr>
              <a:t>backward</a:t>
            </a:r>
            <a:r>
              <a:rPr lang="pt-BR" altLang="x-none" dirty="0" smtClean="0">
                <a:latin typeface="Times New Roman" charset="0"/>
              </a:rPr>
              <a:t> passes</a:t>
            </a:r>
          </a:p>
          <a:p>
            <a:r>
              <a:rPr lang="pt-BR" altLang="x-none" dirty="0" smtClean="0">
                <a:latin typeface="Times New Roman" charset="0"/>
              </a:rPr>
              <a:t>55% more </a:t>
            </a:r>
            <a:r>
              <a:rPr lang="pt-BR" altLang="x-none" dirty="0" err="1" smtClean="0">
                <a:latin typeface="Times New Roman" charset="0"/>
              </a:rPr>
              <a:t>forwards</a:t>
            </a:r>
            <a:r>
              <a:rPr lang="pt-BR" altLang="x-none" dirty="0" smtClean="0">
                <a:latin typeface="Times New Roman" charset="0"/>
              </a:rPr>
              <a:t> passes</a:t>
            </a:r>
            <a:endParaRPr lang="en-US" altLang="x-none" dirty="0" smtClean="0">
              <a:latin typeface="Times New Roman" charset="0"/>
            </a:endParaRPr>
          </a:p>
          <a:p>
            <a:r>
              <a:rPr lang="en-US" altLang="x-none" dirty="0" smtClean="0">
                <a:latin typeface="Times New Roman" charset="0"/>
              </a:rPr>
              <a:t>move the labels ahead</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Next move: </a:t>
            </a:r>
            <a:r>
              <a:rPr lang="en-US" altLang="x-none" dirty="0" err="1" smtClean="0">
                <a:latin typeface="Times New Roman" charset="0"/>
              </a:rPr>
              <a:t>SelectiveAugment</a:t>
            </a:r>
            <a:endParaRPr lang="en-US" altLang="x-none" dirty="0" smtClean="0">
              <a:latin typeface="Times New Roman" charset="0"/>
            </a:endParaRPr>
          </a:p>
          <a:p>
            <a:r>
              <a:rPr lang="en-US" altLang="x-none" dirty="0" smtClean="0">
                <a:latin typeface="Times New Roman" charset="0"/>
              </a:rPr>
              <a:t>The </a:t>
            </a:r>
            <a:r>
              <a:rPr lang="en-US" altLang="x-none" dirty="0" err="1" smtClean="0">
                <a:latin typeface="Times New Roman" charset="0"/>
              </a:rPr>
              <a:t>studff</a:t>
            </a:r>
            <a:r>
              <a:rPr lang="en-US" altLang="x-none" dirty="0" smtClean="0">
                <a:latin typeface="Times New Roman" charset="0"/>
              </a:rPr>
              <a:t> </a:t>
            </a:r>
            <a:r>
              <a:rPr lang="en-US" altLang="x-none" dirty="0" err="1" smtClean="0">
                <a:latin typeface="Times New Roman" charset="0"/>
              </a:rPr>
              <a:t>i</a:t>
            </a:r>
            <a:r>
              <a:rPr lang="en-US" altLang="x-none" dirty="0" smtClean="0">
                <a:latin typeface="Times New Roman" charset="0"/>
              </a:rPr>
              <a:t> was just </a:t>
            </a:r>
            <a:r>
              <a:rPr lang="en-US" altLang="x-none" dirty="0" err="1" smtClean="0">
                <a:latin typeface="Times New Roman" charset="0"/>
              </a:rPr>
              <a:t>taling</a:t>
            </a:r>
            <a:r>
              <a:rPr lang="en-US" altLang="x-none" dirty="0" smtClean="0">
                <a:latin typeface="Times New Roman" charset="0"/>
              </a:rPr>
              <a:t> about. </a:t>
            </a:r>
            <a:r>
              <a:rPr lang="en-US" altLang="x-none" dirty="0" err="1" smtClean="0">
                <a:latin typeface="Times New Roman" charset="0"/>
              </a:rPr>
              <a:t>imagein</a:t>
            </a:r>
            <a:r>
              <a:rPr lang="en-US" altLang="x-none" dirty="0" smtClean="0">
                <a:latin typeface="Times New Roman" charset="0"/>
              </a:rPr>
              <a:t> that you have a bunch of things that you do to imagines before you pass them </a:t>
            </a:r>
            <a:r>
              <a:rPr lang="en-US" altLang="x-none" dirty="0" err="1" smtClean="0">
                <a:latin typeface="Times New Roman" charset="0"/>
              </a:rPr>
              <a:t>trhough</a:t>
            </a:r>
            <a:r>
              <a:rPr lang="en-US" altLang="x-none" dirty="0" smtClean="0">
                <a:latin typeface="Times New Roman" charset="0"/>
              </a:rPr>
              <a:t> the n </a:t>
            </a:r>
            <a:r>
              <a:rPr lang="en-US" altLang="x-none" dirty="0" err="1" smtClean="0">
                <a:latin typeface="Times New Roman" charset="0"/>
              </a:rPr>
              <a:t>ewtork</a:t>
            </a:r>
            <a:r>
              <a:rPr lang="en-US" altLang="x-none" dirty="0" smtClean="0">
                <a:latin typeface="Times New Roman" charset="0"/>
              </a:rPr>
              <a:t>, for </a:t>
            </a:r>
            <a:r>
              <a:rPr lang="en-US" altLang="x-none" dirty="0" err="1" smtClean="0">
                <a:latin typeface="Times New Roman" charset="0"/>
              </a:rPr>
              <a:t>isntance</a:t>
            </a:r>
            <a:r>
              <a:rPr lang="en-US" altLang="x-none" dirty="0" smtClean="0">
                <a:latin typeface="Times New Roman" charset="0"/>
              </a:rPr>
              <a:t> rotating them and cropping</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38</a:t>
            </a:fld>
            <a:endParaRPr lang="en-US" altLang="en-US"/>
          </a:p>
        </p:txBody>
      </p:sp>
    </p:spTree>
    <p:extLst>
      <p:ext uri="{BB962C8B-B14F-4D97-AF65-F5344CB8AC3E}">
        <p14:creationId xmlns:p14="http://schemas.microsoft.com/office/powerpoint/2010/main" val="2141023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ltLang="x-none" dirty="0" smtClean="0">
                <a:latin typeface="Times New Roman" charset="0"/>
              </a:rPr>
              <a:t>1.4048, </a:t>
            </a:r>
            <a:r>
              <a:rPr lang="pt-BR" altLang="x-none" dirty="0" smtClean="0">
                <a:latin typeface="Times New Roman" charset="0"/>
              </a:rPr>
              <a:t>0.360544 = 74.3% </a:t>
            </a:r>
            <a:r>
              <a:rPr lang="pt-BR" altLang="x-none" dirty="0" err="1" smtClean="0">
                <a:latin typeface="Times New Roman" charset="0"/>
              </a:rPr>
              <a:t>fewer</a:t>
            </a:r>
            <a:r>
              <a:rPr lang="pt-BR" altLang="x-none" dirty="0" smtClean="0">
                <a:latin typeface="Times New Roman" charset="0"/>
              </a:rPr>
              <a:t> </a:t>
            </a:r>
            <a:r>
              <a:rPr lang="pt-BR" altLang="x-none" dirty="0" err="1" smtClean="0">
                <a:latin typeface="Times New Roman" charset="0"/>
              </a:rPr>
              <a:t>backward</a:t>
            </a:r>
            <a:r>
              <a:rPr lang="pt-BR" altLang="x-none" dirty="0" smtClean="0">
                <a:latin typeface="Times New Roman" charset="0"/>
              </a:rPr>
              <a:t> passes</a:t>
            </a:r>
          </a:p>
          <a:p>
            <a:r>
              <a:rPr lang="pt-BR" altLang="x-none" dirty="0" smtClean="0">
                <a:latin typeface="Times New Roman" charset="0"/>
              </a:rPr>
              <a:t>55% more </a:t>
            </a:r>
            <a:r>
              <a:rPr lang="pt-BR" altLang="x-none" dirty="0" err="1" smtClean="0">
                <a:latin typeface="Times New Roman" charset="0"/>
              </a:rPr>
              <a:t>forwards</a:t>
            </a:r>
            <a:r>
              <a:rPr lang="pt-BR" altLang="x-none" dirty="0" smtClean="0">
                <a:latin typeface="Times New Roman" charset="0"/>
              </a:rPr>
              <a:t> passes</a:t>
            </a:r>
            <a:endParaRPr lang="en-US" altLang="x-none" dirty="0" smtClean="0">
              <a:latin typeface="Times New Roman" charset="0"/>
            </a:endParaRPr>
          </a:p>
          <a:p>
            <a:r>
              <a:rPr lang="en-US" altLang="x-none" dirty="0" smtClean="0">
                <a:latin typeface="Times New Roman" charset="0"/>
              </a:rPr>
              <a:t>move the labels ahead</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Next move: </a:t>
            </a:r>
            <a:r>
              <a:rPr lang="en-US" altLang="x-none" dirty="0" err="1" smtClean="0">
                <a:latin typeface="Times New Roman" charset="0"/>
              </a:rPr>
              <a:t>SelectiveAugment</a:t>
            </a:r>
            <a:endParaRPr lang="en-US" altLang="x-none" dirty="0" smtClean="0">
              <a:latin typeface="Times New Roman" charset="0"/>
            </a:endParaRPr>
          </a:p>
          <a:p>
            <a:r>
              <a:rPr lang="en-US" altLang="x-none" dirty="0" smtClean="0">
                <a:latin typeface="Times New Roman" charset="0"/>
              </a:rPr>
              <a:t>The </a:t>
            </a:r>
            <a:r>
              <a:rPr lang="en-US" altLang="x-none" dirty="0" err="1" smtClean="0">
                <a:latin typeface="Times New Roman" charset="0"/>
              </a:rPr>
              <a:t>studff</a:t>
            </a:r>
            <a:r>
              <a:rPr lang="en-US" altLang="x-none" dirty="0" smtClean="0">
                <a:latin typeface="Times New Roman" charset="0"/>
              </a:rPr>
              <a:t> </a:t>
            </a:r>
            <a:r>
              <a:rPr lang="en-US" altLang="x-none" dirty="0" err="1" smtClean="0">
                <a:latin typeface="Times New Roman" charset="0"/>
              </a:rPr>
              <a:t>i</a:t>
            </a:r>
            <a:r>
              <a:rPr lang="en-US" altLang="x-none" dirty="0" smtClean="0">
                <a:latin typeface="Times New Roman" charset="0"/>
              </a:rPr>
              <a:t> was just </a:t>
            </a:r>
            <a:r>
              <a:rPr lang="en-US" altLang="x-none" dirty="0" err="1" smtClean="0">
                <a:latin typeface="Times New Roman" charset="0"/>
              </a:rPr>
              <a:t>taling</a:t>
            </a:r>
            <a:r>
              <a:rPr lang="en-US" altLang="x-none" dirty="0" smtClean="0">
                <a:latin typeface="Times New Roman" charset="0"/>
              </a:rPr>
              <a:t> about. </a:t>
            </a:r>
            <a:r>
              <a:rPr lang="en-US" altLang="x-none" dirty="0" err="1" smtClean="0">
                <a:latin typeface="Times New Roman" charset="0"/>
              </a:rPr>
              <a:t>imagein</a:t>
            </a:r>
            <a:r>
              <a:rPr lang="en-US" altLang="x-none" dirty="0" smtClean="0">
                <a:latin typeface="Times New Roman" charset="0"/>
              </a:rPr>
              <a:t> that you have a bunch of things that you do to imagines before you pass them </a:t>
            </a:r>
            <a:r>
              <a:rPr lang="en-US" altLang="x-none" dirty="0" err="1" smtClean="0">
                <a:latin typeface="Times New Roman" charset="0"/>
              </a:rPr>
              <a:t>trhough</a:t>
            </a:r>
            <a:r>
              <a:rPr lang="en-US" altLang="x-none" dirty="0" smtClean="0">
                <a:latin typeface="Times New Roman" charset="0"/>
              </a:rPr>
              <a:t> the n </a:t>
            </a:r>
            <a:r>
              <a:rPr lang="en-US" altLang="x-none" dirty="0" err="1" smtClean="0">
                <a:latin typeface="Times New Roman" charset="0"/>
              </a:rPr>
              <a:t>ewtork</a:t>
            </a:r>
            <a:r>
              <a:rPr lang="en-US" altLang="x-none" dirty="0" smtClean="0">
                <a:latin typeface="Times New Roman" charset="0"/>
              </a:rPr>
              <a:t>, for </a:t>
            </a:r>
            <a:r>
              <a:rPr lang="en-US" altLang="x-none" dirty="0" err="1" smtClean="0">
                <a:latin typeface="Times New Roman" charset="0"/>
              </a:rPr>
              <a:t>isntance</a:t>
            </a:r>
            <a:r>
              <a:rPr lang="en-US" altLang="x-none" dirty="0" smtClean="0">
                <a:latin typeface="Times New Roman" charset="0"/>
              </a:rPr>
              <a:t> rotating them and cropping</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39</a:t>
            </a:fld>
            <a:endParaRPr lang="en-US" altLang="en-US"/>
          </a:p>
        </p:txBody>
      </p:sp>
    </p:spTree>
    <p:extLst>
      <p:ext uri="{BB962C8B-B14F-4D97-AF65-F5344CB8AC3E}">
        <p14:creationId xmlns:p14="http://schemas.microsoft.com/office/powerpoint/2010/main" val="395276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41</a:t>
            </a:fld>
            <a:endParaRPr lang="en-US" altLang="en-US"/>
          </a:p>
        </p:txBody>
      </p:sp>
    </p:spTree>
    <p:extLst>
      <p:ext uri="{BB962C8B-B14F-4D97-AF65-F5344CB8AC3E}">
        <p14:creationId xmlns:p14="http://schemas.microsoft.com/office/powerpoint/2010/main" val="1276169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42</a:t>
            </a:fld>
            <a:endParaRPr lang="en-US" altLang="en-US"/>
          </a:p>
        </p:txBody>
      </p:sp>
    </p:spTree>
    <p:extLst>
      <p:ext uri="{BB962C8B-B14F-4D97-AF65-F5344CB8AC3E}">
        <p14:creationId xmlns:p14="http://schemas.microsoft.com/office/powerpoint/2010/main" val="1842230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43</a:t>
            </a:fld>
            <a:endParaRPr lang="en-US" altLang="en-US"/>
          </a:p>
        </p:txBody>
      </p:sp>
    </p:spTree>
    <p:extLst>
      <p:ext uri="{BB962C8B-B14F-4D97-AF65-F5344CB8AC3E}">
        <p14:creationId xmlns:p14="http://schemas.microsoft.com/office/powerpoint/2010/main" val="2029146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44</a:t>
            </a:fld>
            <a:endParaRPr lang="en-US" altLang="en-US"/>
          </a:p>
        </p:txBody>
      </p:sp>
    </p:spTree>
    <p:extLst>
      <p:ext uri="{BB962C8B-B14F-4D97-AF65-F5344CB8AC3E}">
        <p14:creationId xmlns:p14="http://schemas.microsoft.com/office/powerpoint/2010/main" val="1351124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45</a:t>
            </a:fld>
            <a:endParaRPr lang="en-US" altLang="en-US"/>
          </a:p>
        </p:txBody>
      </p:sp>
    </p:spTree>
    <p:extLst>
      <p:ext uri="{BB962C8B-B14F-4D97-AF65-F5344CB8AC3E}">
        <p14:creationId xmlns:p14="http://schemas.microsoft.com/office/powerpoint/2010/main" val="99587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Adagrad</a:t>
            </a:r>
            <a:r>
              <a:rPr lang="en-US" dirty="0" smtClean="0"/>
              <a:t>:</a:t>
            </a:r>
            <a:r>
              <a:rPr lang="en-US" baseline="0" dirty="0" smtClean="0"/>
              <a:t> We perform larger updates for infrequent parameters and smaller updates for frequent parameters.</a:t>
            </a:r>
          </a:p>
          <a:p>
            <a:r>
              <a:rPr lang="en-US" baseline="0" dirty="0" err="1" smtClean="0"/>
              <a:t>RMSProp</a:t>
            </a:r>
            <a:r>
              <a:rPr lang="en-US" baseline="0" dirty="0" smtClean="0"/>
              <a:t>: </a:t>
            </a:r>
            <a:r>
              <a:rPr lang="en-US" sz="1700" b="0" i="0" kern="1200" dirty="0" smtClean="0">
                <a:solidFill>
                  <a:schemeClr val="tx1"/>
                </a:solidFill>
                <a:effectLst/>
                <a:latin typeface="Times New Roman" pitchFamily="18" charset="0"/>
                <a:ea typeface="+mn-ea"/>
                <a:cs typeface="+mn-cs"/>
              </a:rPr>
              <a:t>Normalizes the gradient</a:t>
            </a:r>
            <a:r>
              <a:rPr lang="en-US" sz="1700" b="0" i="0" kern="1200" baseline="0" dirty="0" smtClean="0">
                <a:solidFill>
                  <a:schemeClr val="tx1"/>
                </a:solidFill>
                <a:effectLst/>
                <a:latin typeface="Times New Roman" pitchFamily="18" charset="0"/>
                <a:ea typeface="+mn-ea"/>
                <a:cs typeface="+mn-cs"/>
              </a:rPr>
              <a:t> using the </a:t>
            </a:r>
            <a:r>
              <a:rPr lang="en-US" sz="1700" b="0" i="0" kern="1200" dirty="0" smtClean="0">
                <a:solidFill>
                  <a:schemeClr val="tx1"/>
                </a:solidFill>
                <a:effectLst/>
                <a:latin typeface="Times New Roman" pitchFamily="18" charset="0"/>
                <a:ea typeface="+mn-ea"/>
                <a:cs typeface="+mn-cs"/>
              </a:rPr>
              <a:t>magnitude of the recent gradients</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a:t>
            </a:fld>
            <a:endParaRPr lang="en-US" altLang="en-US"/>
          </a:p>
        </p:txBody>
      </p:sp>
    </p:spTree>
    <p:extLst>
      <p:ext uri="{BB962C8B-B14F-4D97-AF65-F5344CB8AC3E}">
        <p14:creationId xmlns:p14="http://schemas.microsoft.com/office/powerpoint/2010/main" val="1984908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46</a:t>
            </a:fld>
            <a:endParaRPr lang="en-US" altLang="en-US"/>
          </a:p>
        </p:txBody>
      </p:sp>
    </p:spTree>
    <p:extLst>
      <p:ext uri="{BB962C8B-B14F-4D97-AF65-F5344CB8AC3E}">
        <p14:creationId xmlns:p14="http://schemas.microsoft.com/office/powerpoint/2010/main" val="263519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47</a:t>
            </a:fld>
            <a:endParaRPr lang="en-US" altLang="en-US"/>
          </a:p>
        </p:txBody>
      </p:sp>
    </p:spTree>
    <p:extLst>
      <p:ext uri="{BB962C8B-B14F-4D97-AF65-F5344CB8AC3E}">
        <p14:creationId xmlns:p14="http://schemas.microsoft.com/office/powerpoint/2010/main" val="1409280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48</a:t>
            </a:fld>
            <a:endParaRPr lang="en-US" altLang="en-US"/>
          </a:p>
        </p:txBody>
      </p:sp>
    </p:spTree>
    <p:extLst>
      <p:ext uri="{BB962C8B-B14F-4D97-AF65-F5344CB8AC3E}">
        <p14:creationId xmlns:p14="http://schemas.microsoft.com/office/powerpoint/2010/main" val="1494900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49</a:t>
            </a:fld>
            <a:endParaRPr lang="en-US" altLang="en-US"/>
          </a:p>
        </p:txBody>
      </p:sp>
    </p:spTree>
    <p:extLst>
      <p:ext uri="{BB962C8B-B14F-4D97-AF65-F5344CB8AC3E}">
        <p14:creationId xmlns:p14="http://schemas.microsoft.com/office/powerpoint/2010/main" val="231201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50</a:t>
            </a:fld>
            <a:endParaRPr lang="en-US" altLang="en-US"/>
          </a:p>
        </p:txBody>
      </p:sp>
    </p:spTree>
    <p:extLst>
      <p:ext uri="{BB962C8B-B14F-4D97-AF65-F5344CB8AC3E}">
        <p14:creationId xmlns:p14="http://schemas.microsoft.com/office/powerpoint/2010/main" val="823290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51</a:t>
            </a:fld>
            <a:endParaRPr lang="en-US" altLang="en-US"/>
          </a:p>
        </p:txBody>
      </p:sp>
    </p:spTree>
    <p:extLst>
      <p:ext uri="{BB962C8B-B14F-4D97-AF65-F5344CB8AC3E}">
        <p14:creationId xmlns:p14="http://schemas.microsoft.com/office/powerpoint/2010/main" val="307981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52</a:t>
            </a:fld>
            <a:endParaRPr lang="en-US" altLang="en-US"/>
          </a:p>
        </p:txBody>
      </p:sp>
    </p:spTree>
    <p:extLst>
      <p:ext uri="{BB962C8B-B14F-4D97-AF65-F5344CB8AC3E}">
        <p14:creationId xmlns:p14="http://schemas.microsoft.com/office/powerpoint/2010/main" val="716314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ltLang="x-none" dirty="0" smtClean="0">
                <a:latin typeface="Times New Roman" charset="0"/>
              </a:rPr>
              <a:t>1.4048, </a:t>
            </a:r>
            <a:r>
              <a:rPr lang="pt-BR" altLang="x-none" dirty="0" smtClean="0">
                <a:latin typeface="Times New Roman" charset="0"/>
              </a:rPr>
              <a:t>0.360544 = 74.3% </a:t>
            </a:r>
            <a:r>
              <a:rPr lang="pt-BR" altLang="x-none" dirty="0" err="1" smtClean="0">
                <a:latin typeface="Times New Roman" charset="0"/>
              </a:rPr>
              <a:t>fewer</a:t>
            </a:r>
            <a:r>
              <a:rPr lang="pt-BR" altLang="x-none" dirty="0" smtClean="0">
                <a:latin typeface="Times New Roman" charset="0"/>
              </a:rPr>
              <a:t> </a:t>
            </a:r>
            <a:r>
              <a:rPr lang="pt-BR" altLang="x-none" dirty="0" err="1" smtClean="0">
                <a:latin typeface="Times New Roman" charset="0"/>
              </a:rPr>
              <a:t>backward</a:t>
            </a:r>
            <a:r>
              <a:rPr lang="pt-BR" altLang="x-none" dirty="0" smtClean="0">
                <a:latin typeface="Times New Roman" charset="0"/>
              </a:rPr>
              <a:t> passes</a:t>
            </a:r>
          </a:p>
          <a:p>
            <a:r>
              <a:rPr lang="pt-BR" altLang="x-none" dirty="0" smtClean="0">
                <a:latin typeface="Times New Roman" charset="0"/>
              </a:rPr>
              <a:t>55% more </a:t>
            </a:r>
            <a:r>
              <a:rPr lang="pt-BR" altLang="x-none" dirty="0" err="1" smtClean="0">
                <a:latin typeface="Times New Roman" charset="0"/>
              </a:rPr>
              <a:t>forwards</a:t>
            </a:r>
            <a:r>
              <a:rPr lang="pt-BR" altLang="x-none" dirty="0" smtClean="0">
                <a:latin typeface="Times New Roman" charset="0"/>
              </a:rPr>
              <a:t> passes</a:t>
            </a:r>
            <a:endParaRPr lang="en-US" altLang="x-none" dirty="0" smtClean="0">
              <a:latin typeface="Times New Roman" charset="0"/>
            </a:endParaRPr>
          </a:p>
          <a:p>
            <a:r>
              <a:rPr lang="en-US" altLang="x-none" dirty="0" smtClean="0">
                <a:latin typeface="Times New Roman" charset="0"/>
              </a:rPr>
              <a:t>move the labels ahead</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Next move: </a:t>
            </a:r>
            <a:r>
              <a:rPr lang="en-US" altLang="x-none" dirty="0" err="1" smtClean="0">
                <a:latin typeface="Times New Roman" charset="0"/>
              </a:rPr>
              <a:t>SelectiveAugment</a:t>
            </a:r>
            <a:endParaRPr lang="en-US" altLang="x-none" dirty="0" smtClean="0">
              <a:latin typeface="Times New Roman" charset="0"/>
            </a:endParaRPr>
          </a:p>
          <a:p>
            <a:r>
              <a:rPr lang="en-US" altLang="x-none" dirty="0" smtClean="0">
                <a:latin typeface="Times New Roman" charset="0"/>
              </a:rPr>
              <a:t>The </a:t>
            </a:r>
            <a:r>
              <a:rPr lang="en-US" altLang="x-none" dirty="0" err="1" smtClean="0">
                <a:latin typeface="Times New Roman" charset="0"/>
              </a:rPr>
              <a:t>studff</a:t>
            </a:r>
            <a:r>
              <a:rPr lang="en-US" altLang="x-none" dirty="0" smtClean="0">
                <a:latin typeface="Times New Roman" charset="0"/>
              </a:rPr>
              <a:t> </a:t>
            </a:r>
            <a:r>
              <a:rPr lang="en-US" altLang="x-none" dirty="0" err="1" smtClean="0">
                <a:latin typeface="Times New Roman" charset="0"/>
              </a:rPr>
              <a:t>i</a:t>
            </a:r>
            <a:r>
              <a:rPr lang="en-US" altLang="x-none" dirty="0" smtClean="0">
                <a:latin typeface="Times New Roman" charset="0"/>
              </a:rPr>
              <a:t> was just </a:t>
            </a:r>
            <a:r>
              <a:rPr lang="en-US" altLang="x-none" dirty="0" err="1" smtClean="0">
                <a:latin typeface="Times New Roman" charset="0"/>
              </a:rPr>
              <a:t>taling</a:t>
            </a:r>
            <a:r>
              <a:rPr lang="en-US" altLang="x-none" dirty="0" smtClean="0">
                <a:latin typeface="Times New Roman" charset="0"/>
              </a:rPr>
              <a:t> about. </a:t>
            </a:r>
            <a:r>
              <a:rPr lang="en-US" altLang="x-none" dirty="0" err="1" smtClean="0">
                <a:latin typeface="Times New Roman" charset="0"/>
              </a:rPr>
              <a:t>imagein</a:t>
            </a:r>
            <a:r>
              <a:rPr lang="en-US" altLang="x-none" dirty="0" smtClean="0">
                <a:latin typeface="Times New Roman" charset="0"/>
              </a:rPr>
              <a:t> that you have a bunch of things that you do to imagines before you pass them </a:t>
            </a:r>
            <a:r>
              <a:rPr lang="en-US" altLang="x-none" dirty="0" err="1" smtClean="0">
                <a:latin typeface="Times New Roman" charset="0"/>
              </a:rPr>
              <a:t>trhough</a:t>
            </a:r>
            <a:r>
              <a:rPr lang="en-US" altLang="x-none" dirty="0" smtClean="0">
                <a:latin typeface="Times New Roman" charset="0"/>
              </a:rPr>
              <a:t> the n </a:t>
            </a:r>
            <a:r>
              <a:rPr lang="en-US" altLang="x-none" dirty="0" err="1" smtClean="0">
                <a:latin typeface="Times New Roman" charset="0"/>
              </a:rPr>
              <a:t>ewtork</a:t>
            </a:r>
            <a:r>
              <a:rPr lang="en-US" altLang="x-none" dirty="0" smtClean="0">
                <a:latin typeface="Times New Roman" charset="0"/>
              </a:rPr>
              <a:t>, for </a:t>
            </a:r>
            <a:r>
              <a:rPr lang="en-US" altLang="x-none" dirty="0" err="1" smtClean="0">
                <a:latin typeface="Times New Roman" charset="0"/>
              </a:rPr>
              <a:t>isntance</a:t>
            </a:r>
            <a:r>
              <a:rPr lang="en-US" altLang="x-none" dirty="0" smtClean="0">
                <a:latin typeface="Times New Roman" charset="0"/>
              </a:rPr>
              <a:t> rotating them and cropping</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53</a:t>
            </a:fld>
            <a:endParaRPr lang="en-US" altLang="en-US"/>
          </a:p>
        </p:txBody>
      </p:sp>
    </p:spTree>
    <p:extLst>
      <p:ext uri="{BB962C8B-B14F-4D97-AF65-F5344CB8AC3E}">
        <p14:creationId xmlns:p14="http://schemas.microsoft.com/office/powerpoint/2010/main" val="2103428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 name="Shape 67"/>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30" name="Shape 68"/>
          <p:cNvSpPr>
            <a:spLocks noGrp="1"/>
          </p:cNvSpPr>
          <p:nvPr>
            <p:ph type="body" idx="1"/>
          </p:nvPr>
        </p:nvSpPr>
        <p:spPr>
          <a:xfrm>
            <a:off x="914400" y="3257550"/>
            <a:ext cx="7315200" cy="3086100"/>
          </a:xfrm>
          <a:noFill/>
        </p:spPr>
        <p:txBody>
          <a:bodyPr lIns="91425" tIns="91425" rIns="91425" bIns="91425"/>
          <a:lstStyle/>
          <a:p>
            <a:pPr rtl="0"/>
            <a:r>
              <a:rPr lang="en-US" sz="1700" b="0" i="0" u="none" strike="noStrike" kern="1200" dirty="0" smtClean="0">
                <a:solidFill>
                  <a:schemeClr val="tx1"/>
                </a:solidFill>
                <a:effectLst/>
                <a:latin typeface="Times New Roman" pitchFamily="18" charset="0"/>
                <a:ea typeface="+mn-ea"/>
                <a:cs typeface="+mn-cs"/>
              </a:rPr>
              <a:t>Mainstream is a system for automatically training and deploying concurrent video analysis applications. So </a:t>
            </a:r>
            <a:r>
              <a:rPr lang="en-US" sz="1700" b="0" i="0" u="none" strike="noStrike" kern="1200" dirty="0" err="1" smtClean="0">
                <a:solidFill>
                  <a:schemeClr val="tx1"/>
                </a:solidFill>
                <a:effectLst/>
                <a:latin typeface="Times New Roman" pitchFamily="18" charset="0"/>
                <a:ea typeface="+mn-ea"/>
                <a:cs typeface="+mn-cs"/>
              </a:rPr>
              <a:t>i’ll</a:t>
            </a:r>
            <a:r>
              <a:rPr lang="en-US" sz="1700" b="0" i="0" u="none" strike="noStrike" kern="1200" dirty="0" smtClean="0">
                <a:solidFill>
                  <a:schemeClr val="tx1"/>
                </a:solidFill>
                <a:effectLst/>
                <a:latin typeface="Times New Roman" pitchFamily="18" charset="0"/>
                <a:ea typeface="+mn-ea"/>
                <a:cs typeface="+mn-cs"/>
              </a:rPr>
              <a:t> start off by giving an example where mainstream can be of some help. </a:t>
            </a: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So imagine you have a camera, generating a video stream that’s Analyzing the stream in real time. So you can imagine that there are a lot of ways that you want to use this video feed. Fr instance the mall itself might want to see a parking violation monitor. </a:t>
            </a:r>
            <a:r>
              <a:rPr lang="en-US" sz="1700" b="0" i="0" u="none" strike="noStrike" kern="1200" dirty="0" err="1" smtClean="0">
                <a:solidFill>
                  <a:schemeClr val="tx1"/>
                </a:solidFill>
                <a:effectLst/>
                <a:latin typeface="Times New Roman" pitchFamily="18" charset="0"/>
                <a:ea typeface="+mn-ea"/>
                <a:cs typeface="+mn-cs"/>
              </a:rPr>
              <a:t>bBt</a:t>
            </a:r>
            <a:r>
              <a:rPr lang="en-US" sz="1700" b="0" i="0" u="none" strike="noStrike" kern="1200" dirty="0" smtClean="0">
                <a:solidFill>
                  <a:schemeClr val="tx1"/>
                </a:solidFill>
                <a:effectLst/>
                <a:latin typeface="Times New Roman" pitchFamily="18" charset="0"/>
                <a:ea typeface="+mn-ea"/>
                <a:cs typeface="+mn-cs"/>
              </a:rPr>
              <a:t> there might also be other third-party vendors the one independently develop applications as well. So a startup might want to create a parking spot finder app. Insurance companies might want to monitor for fender benders. Maybe the police that day are looking for a particular white Camry and they want to know if it's in this parking lot. So advances in machine learning and in particular DNNs have allowed applications like these to arise. But to enable a multi-tenant deployment like this still brings about a lot of systems and infrastructure challenges. That's what mainstream is focused on and that's what I'll be </a:t>
            </a:r>
            <a:r>
              <a:rPr lang="en-US" sz="1700" b="0" i="0" u="none" strike="noStrike" kern="1200" dirty="0" err="1" smtClean="0">
                <a:solidFill>
                  <a:schemeClr val="tx1"/>
                </a:solidFill>
                <a:effectLst/>
                <a:latin typeface="Times New Roman" pitchFamily="18" charset="0"/>
                <a:ea typeface="+mn-ea"/>
                <a:cs typeface="+mn-cs"/>
              </a:rPr>
              <a:t>talkin</a:t>
            </a:r>
            <a:r>
              <a:rPr lang="en-US" sz="1700" b="0" i="0" u="none" strike="noStrike" kern="1200" dirty="0" smtClean="0">
                <a:solidFill>
                  <a:schemeClr val="tx1"/>
                </a:solidFill>
                <a:effectLst/>
                <a:latin typeface="Times New Roman" pitchFamily="18" charset="0"/>
                <a:ea typeface="+mn-ea"/>
                <a:cs typeface="+mn-cs"/>
              </a:rPr>
              <a:t> about today.</a:t>
            </a:r>
          </a:p>
          <a:p>
            <a:r>
              <a:rPr lang="en-US" dirty="0" smtClean="0"/>
              <a:t/>
            </a:r>
            <a:br>
              <a:rPr lang="en-US" dirty="0" smtClean="0"/>
            </a:br>
            <a:endParaRPr lang="x-none" altLang="x-none" dirty="0">
              <a:latin typeface="Times New Roman" charset="0"/>
            </a:endParaRPr>
          </a:p>
        </p:txBody>
      </p:sp>
    </p:spTree>
    <p:extLst>
      <p:ext uri="{BB962C8B-B14F-4D97-AF65-F5344CB8AC3E}">
        <p14:creationId xmlns:p14="http://schemas.microsoft.com/office/powerpoint/2010/main" val="529392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ltLang="x-none"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Mainstream addresses two main challenges, The first one is that time sharing these concurrent DNN makes inference really slow. While you may be able to run a single DNN on your Edge device in real time, as you add more applications, the DNNs are going to start contending for resources and you're ultimately going to start dropping frames. Instead, in </a:t>
            </a:r>
            <a:r>
              <a:rPr lang="en-US" sz="1700" b="0" i="0" u="none" strike="noStrike" kern="1200" dirty="0" err="1" smtClean="0">
                <a:solidFill>
                  <a:schemeClr val="tx1"/>
                </a:solidFill>
                <a:effectLst/>
                <a:latin typeface="Times New Roman" pitchFamily="18" charset="0"/>
                <a:ea typeface="+mn-ea"/>
                <a:cs typeface="+mn-cs"/>
              </a:rPr>
              <a:t>mainstrea</a:t>
            </a:r>
            <a:r>
              <a:rPr lang="en-US" sz="1700" b="0" i="0" u="none" strike="noStrike" kern="1200" dirty="0" smtClean="0">
                <a:solidFill>
                  <a:schemeClr val="tx1"/>
                </a:solidFill>
                <a:effectLst/>
                <a:latin typeface="Times New Roman" pitchFamily="18" charset="0"/>
                <a:ea typeface="+mn-ea"/>
                <a:cs typeface="+mn-cs"/>
              </a:rPr>
              <a:t>, we’re going to find computation that's redundant between the applications and then share that computation, thus reducing resource contention and allowing you to process at a faster frame rate. Now this turns out to be a very important optimization to do if you want your deployment to scale. But in order to actually optimize for this, we have to collaborate between applications. That brings us to our Second Challenge, which is that these DNNs are typically tuned in isolation from each other and at development time. This is fundamentally the wrong time to be performing this optimization, because at development time you're not going to know what resources you're going to run on and you certainly shouldn't be expected to know what other applications are going to be running alongside of you. In mainstream, we optimize for DNN computation sharing and we do this at runtime where we can adapt to the resources available and what applications are running.</a:t>
            </a:r>
            <a:endParaRPr lang="en-US" b="0" dirty="0" smtClean="0">
              <a:effectLst/>
            </a:endParaRPr>
          </a:p>
          <a:p>
            <a:pPr rtl="0"/>
            <a:r>
              <a:rPr lang="en-US" b="0" dirty="0" smtClean="0">
                <a:effectLst/>
              </a:rPr>
              <a:t/>
            </a:r>
            <a:br>
              <a:rPr lang="en-US" b="0" dirty="0" smtClean="0">
                <a:effectLst/>
              </a:rPr>
            </a:br>
            <a:r>
              <a:rPr lang="en-US" sz="1700" b="0" i="0" u="none" strike="noStrike" kern="1200" dirty="0" smtClean="0">
                <a:solidFill>
                  <a:schemeClr val="tx1"/>
                </a:solidFill>
                <a:effectLst/>
                <a:latin typeface="Times New Roman" pitchFamily="18" charset="0"/>
                <a:ea typeface="+mn-ea"/>
                <a:cs typeface="+mn-cs"/>
              </a:rPr>
              <a:t>These are the two main techniques that'll talk about today. For one, I’ll talk about where does this opportunity for sharing come from. And then I’ll talk about how we optimize for DNN sharing and how we defer that decision to runtime. Ultimately, I'll show how Mainstream performs against some default static approaches. I’ll start with the first one.</a:t>
            </a:r>
            <a:endParaRPr lang="en-US" b="0" dirty="0" smtClean="0">
              <a:effectLst/>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56</a:t>
            </a:fld>
            <a:endParaRPr lang="en-US" altLang="en-US"/>
          </a:p>
        </p:txBody>
      </p:sp>
    </p:spTree>
    <p:extLst>
      <p:ext uri="{BB962C8B-B14F-4D97-AF65-F5344CB8AC3E}">
        <p14:creationId xmlns:p14="http://schemas.microsoft.com/office/powerpoint/2010/main" val="72636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12</a:t>
            </a:fld>
            <a:endParaRPr lang="en-US" altLang="en-US"/>
          </a:p>
        </p:txBody>
      </p:sp>
    </p:spTree>
    <p:extLst>
      <p:ext uri="{BB962C8B-B14F-4D97-AF65-F5344CB8AC3E}">
        <p14:creationId xmlns:p14="http://schemas.microsoft.com/office/powerpoint/2010/main" val="6420680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To make this more concrete, I'll first start with an example video analysis pipeline. To start with, we have a camera generating frames, for instance at 30 frames per second. Each frame is going to be processed on the edge device through a series of computations. First the frame will be decoded from h.264. We’ll then transform it in some ways -- maybe we'll crop it, maybe will normalize it. And then will actually perform the analysis step. In mainstream we focus on image classification and that's performed using a DNN. Then the output of the DNN will be post-processed in some way.</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57</a:t>
            </a:fld>
            <a:endParaRPr lang="en-US" altLang="en-US"/>
          </a:p>
        </p:txBody>
      </p:sp>
    </p:spTree>
    <p:extLst>
      <p:ext uri="{BB962C8B-B14F-4D97-AF65-F5344CB8AC3E}">
        <p14:creationId xmlns:p14="http://schemas.microsoft.com/office/powerpoint/2010/main" val="1052273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Another important thing to note about this pipeline is that the DNN is the primary cost of the pipeline. And not only is it very computationally expensive, but when you add more applications to your deployment. it's very easy to share the initial pre-processing steps for each frame, but the DNN is task specific. So this isn't a very scalable </a:t>
            </a:r>
            <a:r>
              <a:rPr lang="en-US" sz="1700" b="0" i="0" u="none" strike="noStrike" kern="1200" dirty="0" err="1" smtClean="0">
                <a:solidFill>
                  <a:schemeClr val="tx1"/>
                </a:solidFill>
                <a:effectLst/>
                <a:latin typeface="Times New Roman" pitchFamily="18" charset="0"/>
                <a:ea typeface="+mn-ea"/>
                <a:cs typeface="+mn-cs"/>
              </a:rPr>
              <a:t>appproach</a:t>
            </a:r>
            <a:r>
              <a:rPr lang="en-US" sz="1700" b="0" i="0" u="none" strike="noStrike" kern="1200" dirty="0" smtClean="0">
                <a:solidFill>
                  <a:schemeClr val="tx1"/>
                </a:solidFill>
                <a:effectLst/>
                <a:latin typeface="Times New Roman" pitchFamily="18" charset="0"/>
                <a:ea typeface="+mn-ea"/>
                <a:cs typeface="+mn-cs"/>
              </a:rPr>
              <a:t> to deploying multiple DNN. And I should say that in mainstream we're not focused on reducing the latency of a single DNN, but making adding applications more scalable. In mainstream, instead we're going to share a large portion of the DNN, and then publish those outputs to smaller task specific DNNS. This is essentially a faster way to run the same 3 DNNs that I showed before. And now if you wanted to add a fourth application, you would just need to add a small task specific DNN to the end and so it's very low marginal cost.</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58</a:t>
            </a:fld>
            <a:endParaRPr lang="en-US" altLang="en-US"/>
          </a:p>
        </p:txBody>
      </p:sp>
    </p:spTree>
    <p:extLst>
      <p:ext uri="{BB962C8B-B14F-4D97-AF65-F5344CB8AC3E}">
        <p14:creationId xmlns:p14="http://schemas.microsoft.com/office/powerpoint/2010/main" val="207444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Another important thing to note about this pipeline is that the DNN is the primary cost of the pipeline. And not only is it very computationally expensive, but when you add more applications to your deployment. it's very easy to share the initial pre-processing steps for each frame, but the DNN is task specific. So this isn't a very scalable </a:t>
            </a:r>
            <a:r>
              <a:rPr lang="en-US" sz="1700" b="0" i="0" u="none" strike="noStrike" kern="1200" dirty="0" err="1" smtClean="0">
                <a:solidFill>
                  <a:schemeClr val="tx1"/>
                </a:solidFill>
                <a:effectLst/>
                <a:latin typeface="Times New Roman" pitchFamily="18" charset="0"/>
                <a:ea typeface="+mn-ea"/>
                <a:cs typeface="+mn-cs"/>
              </a:rPr>
              <a:t>appproach</a:t>
            </a:r>
            <a:r>
              <a:rPr lang="en-US" sz="1700" b="0" i="0" u="none" strike="noStrike" kern="1200" dirty="0" smtClean="0">
                <a:solidFill>
                  <a:schemeClr val="tx1"/>
                </a:solidFill>
                <a:effectLst/>
                <a:latin typeface="Times New Roman" pitchFamily="18" charset="0"/>
                <a:ea typeface="+mn-ea"/>
                <a:cs typeface="+mn-cs"/>
              </a:rPr>
              <a:t> to deploying multiple DNN. And I should say that in mainstream we're not focused on reducing the latency of a single DNN, but making adding applications more scalable.</a:t>
            </a:r>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59</a:t>
            </a:fld>
            <a:endParaRPr lang="en-US" altLang="en-US"/>
          </a:p>
        </p:txBody>
      </p:sp>
    </p:spTree>
    <p:extLst>
      <p:ext uri="{BB962C8B-B14F-4D97-AF65-F5344CB8AC3E}">
        <p14:creationId xmlns:p14="http://schemas.microsoft.com/office/powerpoint/2010/main" val="1830456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In mainstream, instead we're going to share a large portion of the DNN, and then publish those outputs to smaller task specific DNNS. This is essentially a faster way to run the same 3 DNNs that I showed before. And now if you wanted to add a fourth application, you would just need to add a small task specific DNN to the end and so it's very low marginal cost.</a:t>
            </a:r>
            <a:endParaRPr lang="en-US" b="0" dirty="0" smtClean="0">
              <a:effectLst/>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60</a:t>
            </a:fld>
            <a:endParaRPr lang="en-US" altLang="en-US"/>
          </a:p>
        </p:txBody>
      </p:sp>
    </p:spTree>
    <p:extLst>
      <p:ext uri="{BB962C8B-B14F-4D97-AF65-F5344CB8AC3E}">
        <p14:creationId xmlns:p14="http://schemas.microsoft.com/office/powerpoint/2010/main" val="1422905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Now the question becomes how do we actually find that shared stem, how do we find redundancy between DNNs. To do this, we take advantage of how people train their DNNs.  People train their DNNS using something called transfer learning, which I’ll explain</a:t>
            </a:r>
            <a:r>
              <a:rPr lang="en-US" sz="1700" b="0" i="0" u="none" strike="noStrike" kern="1200" baseline="0" dirty="0" smtClean="0">
                <a:solidFill>
                  <a:schemeClr val="tx1"/>
                </a:solidFill>
                <a:effectLst/>
                <a:latin typeface="Times New Roman" pitchFamily="18" charset="0"/>
                <a:ea typeface="+mn-ea"/>
                <a:cs typeface="+mn-cs"/>
              </a:rPr>
              <a:t> next</a:t>
            </a:r>
            <a:endParaRPr lang="en-US" sz="1700" b="0" i="0" u="none" strike="noStrike" kern="1200" dirty="0" smtClean="0">
              <a:solidFill>
                <a:schemeClr val="tx1"/>
              </a:solidFill>
              <a:effectLst/>
              <a:latin typeface="Times New Roman" pitchFamily="18" charset="0"/>
              <a:ea typeface="+mn-ea"/>
              <a:cs typeface="+mn-cs"/>
            </a:endParaRP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This is an example DNN. During training time you take weights that are randomized and then you'll feed it a bunch of labeled examples where you know what the answer should be, and slowly move the weights for the state where you get a good result. But this isn't how most people actually train their DNNs, because to train weights from scratch takes a lot of computational resources and also a lot of data which most people don't have for their task. So instead what you do is something called transfer learning where you take a DNN that was already trained for an old task and then fine-tune it for your new task. Here is an old pre-trained network, we take off the old task specific layer, add our new task specific layer, and then when we train we hold a subset of the layers Frozen so that those weights don't change and then we </a:t>
            </a:r>
            <a:r>
              <a:rPr lang="en-US" sz="1700" b="0" i="0" u="none" strike="noStrike" kern="1200" dirty="0" err="1" smtClean="0">
                <a:solidFill>
                  <a:schemeClr val="tx1"/>
                </a:solidFill>
                <a:effectLst/>
                <a:latin typeface="Times New Roman" pitchFamily="18" charset="0"/>
                <a:ea typeface="+mn-ea"/>
                <a:cs typeface="+mn-cs"/>
              </a:rPr>
              <a:t>finetune</a:t>
            </a:r>
            <a:r>
              <a:rPr lang="en-US" sz="1700" b="0" i="0" u="none" strike="noStrike" kern="1200" dirty="0" smtClean="0">
                <a:solidFill>
                  <a:schemeClr val="tx1"/>
                </a:solidFill>
                <a:effectLst/>
                <a:latin typeface="Times New Roman" pitchFamily="18" charset="0"/>
                <a:ea typeface="+mn-ea"/>
                <a:cs typeface="+mn-cs"/>
              </a:rPr>
              <a:t> our tasks specific layer. Even though this is the default approach, you don't necessarily have to only fine-tune the last layer. In this case, we’ve held three layers frozen and fine-tuned two.</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62</a:t>
            </a:fld>
            <a:endParaRPr lang="en-US" altLang="en-US"/>
          </a:p>
        </p:txBody>
      </p:sp>
    </p:spTree>
    <p:extLst>
      <p:ext uri="{BB962C8B-B14F-4D97-AF65-F5344CB8AC3E}">
        <p14:creationId xmlns:p14="http://schemas.microsoft.com/office/powerpoint/2010/main" val="1433431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 altLang="x-none" dirty="0" smtClean="0">
                <a:latin typeface="Times New Roman" charset="0"/>
              </a:rPr>
              <a:t>DNN/transfer learning background</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63</a:t>
            </a:fld>
            <a:endParaRPr lang="en-US" altLang="en-US"/>
          </a:p>
        </p:txBody>
      </p:sp>
    </p:spTree>
    <p:extLst>
      <p:ext uri="{BB962C8B-B14F-4D97-AF65-F5344CB8AC3E}">
        <p14:creationId xmlns:p14="http://schemas.microsoft.com/office/powerpoint/2010/main" val="707996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So the important thing for Mainstream here is, if you have two networks that were pre-trained off the same base DNN, whatever layers that were held Frozen during training time will be identical, and that’s where you get the </a:t>
            </a:r>
            <a:r>
              <a:rPr lang="en-US" sz="1700" b="0" i="0" u="none" strike="noStrike" kern="1200" dirty="0" err="1" smtClean="0">
                <a:solidFill>
                  <a:schemeClr val="tx1"/>
                </a:solidFill>
                <a:effectLst/>
                <a:latin typeface="Times New Roman" pitchFamily="18" charset="0"/>
                <a:ea typeface="+mn-ea"/>
                <a:cs typeface="+mn-cs"/>
              </a:rPr>
              <a:t>redundance</a:t>
            </a:r>
            <a:r>
              <a:rPr lang="en-US" sz="1700" b="0" i="0" u="none" strike="noStrike" kern="1200" dirty="0" smtClean="0">
                <a:solidFill>
                  <a:schemeClr val="tx1"/>
                </a:solidFill>
                <a:effectLst/>
                <a:latin typeface="Times New Roman" pitchFamily="18" charset="0"/>
                <a:ea typeface="+mn-ea"/>
                <a:cs typeface="+mn-cs"/>
              </a:rPr>
              <a:t> from. We actually expect this to happen pretty organically because there's only a handful of Industry standard DNN architectures and an even smaller handful of datasets used to pre train them.</a:t>
            </a: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In mainstream we’ll provide the coordination and remember that those layers are identical at run time. When we perform inference every frame is an only run to the shared stem once. Those outputs will be published to task-specific layers and we’ll get the output.</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64</a:t>
            </a:fld>
            <a:endParaRPr lang="en-US" altLang="en-US"/>
          </a:p>
        </p:txBody>
      </p:sp>
    </p:spTree>
    <p:extLst>
      <p:ext uri="{BB962C8B-B14F-4D97-AF65-F5344CB8AC3E}">
        <p14:creationId xmlns:p14="http://schemas.microsoft.com/office/powerpoint/2010/main" val="1481119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That's where the opportunity for sharing comes from and how you take advantage of it. But the question is, how do we actually optimize what amount of sharing we want and what amount of specialization we want. Right now what happens is that is independently determined for each application and it's determined at development time so the application developer when training their task is going to determine how many layers they want to specialize which then dictates how much were allowed to share at runtime. Instead, what we want to do is we want to optimize for this dependent on the resources available and what applications are deployed. This is really the Crux of the Mainstream case study, so next we'll talk about how we perform the DNN sharing and how we defer that optimization at run time, so we can adapt to the resources available and the set of apps. </a:t>
            </a: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To optimize for DNN sharing, we first have to understand the trade-offs that come from sharing and specialization, and that's what I'll talk about next.</a:t>
            </a:r>
            <a:endParaRPr lang="en-US" b="0" dirty="0" smtClean="0">
              <a:effectLst/>
            </a:endParaRPr>
          </a:p>
          <a:p>
            <a:r>
              <a:rPr lang="en-US" dirty="0" smtClean="0"/>
              <a:t/>
            </a:r>
            <a:br>
              <a:rPr lang="en-US" dirty="0" smtClean="0"/>
            </a:b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65</a:t>
            </a:fld>
            <a:endParaRPr lang="en-US" altLang="en-US"/>
          </a:p>
        </p:txBody>
      </p:sp>
    </p:spTree>
    <p:extLst>
      <p:ext uri="{BB962C8B-B14F-4D97-AF65-F5344CB8AC3E}">
        <p14:creationId xmlns:p14="http://schemas.microsoft.com/office/powerpoint/2010/main" val="517493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Here I have two ends of the spectrum, on the left we are sharing as much as possible and only specializing the last layer and on the right we're not sharing anything. On the left we have less computation, there’s less contention and so we're going to get a higher throughput. Whereas on the right during training time we specialize the entire network for a task, which means that our model is going to have the best accuracy possible. The question really becomes, do you want to analyze your video stream at a higher frame rate or do you want to analyze every frame more accurately.</a:t>
            </a:r>
            <a:endParaRPr lang="en-US" b="0" dirty="0" smtClean="0">
              <a:effectLst/>
            </a:endParaRPr>
          </a:p>
          <a:p>
            <a:pPr rtl="0"/>
            <a:r>
              <a:rPr lang="en-US" dirty="0" smtClean="0"/>
              <a:t/>
            </a:r>
            <a:br>
              <a:rPr lang="en-US" dirty="0" smtClean="0"/>
            </a:br>
            <a:r>
              <a:rPr lang="en-US" sz="1700" b="0" i="0" u="none" strike="noStrike" kern="1200" dirty="0" smtClean="0">
                <a:solidFill>
                  <a:schemeClr val="tx1"/>
                </a:solidFill>
                <a:effectLst/>
                <a:latin typeface="Times New Roman" pitchFamily="18" charset="0"/>
                <a:ea typeface="+mn-ea"/>
                <a:cs typeface="+mn-cs"/>
              </a:rPr>
              <a:t>We make that decision based on how those two metrics affect your final application performance. So we’ll talk about how we actually measure application performance.</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66</a:t>
            </a:fld>
            <a:endParaRPr lang="en-US" altLang="en-US"/>
          </a:p>
        </p:txBody>
      </p:sp>
    </p:spTree>
    <p:extLst>
      <p:ext uri="{BB962C8B-B14F-4D97-AF65-F5344CB8AC3E}">
        <p14:creationId xmlns:p14="http://schemas.microsoft.com/office/powerpoint/2010/main" val="233774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 name="Shape 747"/>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70658" name="Shape 748"/>
          <p:cNvSpPr>
            <a:spLocks noGrp="1"/>
          </p:cNvSpPr>
          <p:nvPr>
            <p:ph type="body" idx="1"/>
          </p:nvPr>
        </p:nvSpPr>
        <p:spPr>
          <a:xfrm>
            <a:off x="914400" y="3257550"/>
            <a:ext cx="7315200" cy="3086100"/>
          </a:xfrm>
          <a:noFill/>
        </p:spPr>
        <p:txBody>
          <a:bodyPr lIns="91425" tIns="91425" rIns="91425" bIns="91425"/>
          <a:lstStyle/>
          <a:p>
            <a:pPr rtl="0"/>
            <a:r>
              <a:rPr lang="en-US" sz="1700" b="0" i="0" u="none" strike="noStrike" kern="1200" dirty="0" smtClean="0">
                <a:solidFill>
                  <a:schemeClr val="tx1"/>
                </a:solidFill>
                <a:effectLst/>
                <a:latin typeface="Times New Roman" pitchFamily="18" charset="0"/>
                <a:ea typeface="+mn-ea"/>
                <a:cs typeface="+mn-cs"/>
              </a:rPr>
              <a:t>In the paper, we focus mostly on the case study of event detection. This is an example application of performing event detection. This is a video stream from the train tracks next to CMU. An example application is that we want to monitor for environmental pollution from the train which means our app needs to detect every time the front of the train comes by.</a:t>
            </a:r>
            <a:endParaRPr lang="en-US" b="0" dirty="0" smtClean="0">
              <a:effectLst/>
            </a:endParaRPr>
          </a:p>
          <a:p>
            <a:r>
              <a:rPr lang="en-US" dirty="0" smtClean="0"/>
              <a:t/>
            </a:r>
            <a:br>
              <a:rPr lang="en-US" dirty="0" smtClean="0"/>
            </a:br>
            <a:endParaRPr lang="x-none" altLang="x-none" dirty="0">
              <a:latin typeface="Times New Roman" charset="0"/>
            </a:endParaRPr>
          </a:p>
        </p:txBody>
      </p:sp>
    </p:spTree>
    <p:extLst>
      <p:ext uri="{BB962C8B-B14F-4D97-AF65-F5344CB8AC3E}">
        <p14:creationId xmlns:p14="http://schemas.microsoft.com/office/powerpoint/2010/main" val="77678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However, it’s hard to create these underlying DNNs. The way these models work, is you show them examples of what it's supposed to be predicting. For instance, if you want your DNN to be able to recognize </a:t>
            </a:r>
            <a:r>
              <a:rPr lang="en-US" altLang="x-none" dirty="0" err="1" smtClean="0">
                <a:latin typeface="Times New Roman" charset="0"/>
              </a:rPr>
              <a:t>pedastrians</a:t>
            </a:r>
            <a:r>
              <a:rPr lang="en-US" altLang="x-none" dirty="0" smtClean="0">
                <a:latin typeface="Times New Roman" charset="0"/>
              </a:rPr>
              <a:t>, you need to show it millions of examples of different pedestrians over and over and over again. You can imagine, that this takes a lot of time and computing resources.</a:t>
            </a:r>
            <a:endParaRPr lang="en-US"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13</a:t>
            </a:fld>
            <a:endParaRPr lang="en-US" altLang="en-US"/>
          </a:p>
        </p:txBody>
      </p:sp>
    </p:spTree>
    <p:extLst>
      <p:ext uri="{BB962C8B-B14F-4D97-AF65-F5344CB8AC3E}">
        <p14:creationId xmlns:p14="http://schemas.microsoft.com/office/powerpoint/2010/main" val="1212266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The three metrics that we're going to use to measure the performance of this application are 3 common machine learning metrics. First we’ll measure the event recall which is what percentage of the events are actually detected; The precision which is out of the things that we said were trains how many were actually trains; and F1 score which is the harmonic mean between precision and recall.</a:t>
            </a:r>
            <a:endParaRPr lang="en-US" b="0" dirty="0" smtClean="0">
              <a:effectLst/>
            </a:endParaRPr>
          </a:p>
          <a:p>
            <a:pPr rtl="0"/>
            <a:r>
              <a:rPr lang="en-US" dirty="0" smtClean="0"/>
              <a:t/>
            </a:r>
            <a:br>
              <a:rPr lang="en-US" dirty="0" smtClean="0"/>
            </a:br>
            <a:r>
              <a:rPr lang="en-US" sz="1700" b="0" i="0" u="none" strike="noStrike" kern="1200" dirty="0" smtClean="0">
                <a:solidFill>
                  <a:schemeClr val="tx1"/>
                </a:solidFill>
                <a:effectLst/>
                <a:latin typeface="Times New Roman" pitchFamily="18" charset="0"/>
                <a:ea typeface="+mn-ea"/>
                <a:cs typeface="+mn-cs"/>
              </a:rPr>
              <a:t>The next thing we need to understand is how the model accuracy and your throughput affects your applications F1 score.</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68</a:t>
            </a:fld>
            <a:endParaRPr lang="en-US" altLang="en-US"/>
          </a:p>
        </p:txBody>
      </p:sp>
    </p:spTree>
    <p:extLst>
      <p:ext uri="{BB962C8B-B14F-4D97-AF65-F5344CB8AC3E}">
        <p14:creationId xmlns:p14="http://schemas.microsoft.com/office/powerpoint/2010/main" val="15210760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 altLang="x-none" dirty="0" smtClean="0">
                <a:latin typeface="Times New Roman" charset="0"/>
              </a:rPr>
              <a:t>And you don’t know if that there’s similarities between with them. Did all of the red stuff twice. Base piece of our </a:t>
            </a:r>
            <a:r>
              <a:rPr lang="en" altLang="x-none" dirty="0" err="1" smtClean="0">
                <a:latin typeface="Times New Roman" charset="0"/>
              </a:rPr>
              <a:t>opportuniy</a:t>
            </a:r>
            <a:r>
              <a:rPr lang="en" altLang="x-none" dirty="0" smtClean="0">
                <a:latin typeface="Times New Roman" charset="0"/>
              </a:rPr>
              <a:t>. </a:t>
            </a:r>
            <a:r>
              <a:rPr lang="en" altLang="x-none" dirty="0" err="1" smtClean="0">
                <a:latin typeface="Times New Roman" charset="0"/>
              </a:rPr>
              <a:t>REd</a:t>
            </a:r>
            <a:r>
              <a:rPr lang="en" altLang="x-none" dirty="0" smtClean="0">
                <a:latin typeface="Times New Roman" charset="0"/>
              </a:rPr>
              <a:t> stuff doesn’t have to be done </a:t>
            </a:r>
            <a:r>
              <a:rPr lang="en" altLang="x-none" dirty="0" err="1" smtClean="0">
                <a:latin typeface="Times New Roman" charset="0"/>
              </a:rPr>
              <a:t>twicwe</a:t>
            </a:r>
            <a:endParaRPr lang="x-none" altLang="x-none" dirty="0" smtClean="0">
              <a:latin typeface="Times New Roman" charset="0"/>
            </a:endParaRPr>
          </a:p>
          <a:p>
            <a:pPr>
              <a:spcBef>
                <a:spcPct val="0"/>
              </a:spcBef>
            </a:pPr>
            <a:r>
              <a:rPr lang="en" altLang="x-none" dirty="0" smtClean="0">
                <a:latin typeface="Times New Roman" charset="0"/>
              </a:rPr>
              <a:t>Because the output of the red stuff is </a:t>
            </a:r>
            <a:r>
              <a:rPr lang="en" altLang="x-none" dirty="0" err="1" smtClean="0">
                <a:latin typeface="Times New Roman" charset="0"/>
              </a:rPr>
              <a:t>gonna</a:t>
            </a:r>
            <a:r>
              <a:rPr lang="en" altLang="x-none" dirty="0" smtClean="0">
                <a:latin typeface="Times New Roman" charset="0"/>
              </a:rPr>
              <a:t> be  identical. Animate in merged </a:t>
            </a:r>
            <a:r>
              <a:rPr lang="en" altLang="x-none" dirty="0" err="1" smtClean="0">
                <a:latin typeface="Times New Roman" charset="0"/>
              </a:rPr>
              <a:t>DNNed</a:t>
            </a:r>
            <a:r>
              <a:rPr lang="en" altLang="x-none" dirty="0" smtClean="0">
                <a:latin typeface="Times New Roman" charset="0"/>
              </a:rPr>
              <a:t>. Number of bubbles you have to process are smaller, and if you have </a:t>
            </a:r>
            <a:r>
              <a:rPr lang="en" altLang="x-none" dirty="0" err="1" smtClean="0">
                <a:latin typeface="Times New Roman" charset="0"/>
              </a:rPr>
              <a:t>milions</a:t>
            </a:r>
            <a:r>
              <a:rPr lang="en" altLang="x-none" dirty="0" smtClean="0">
                <a:latin typeface="Times New Roman" charset="0"/>
              </a:rPr>
              <a:t> of </a:t>
            </a:r>
            <a:r>
              <a:rPr lang="en" altLang="x-none" dirty="0" err="1" smtClean="0">
                <a:latin typeface="Times New Roman" charset="0"/>
              </a:rPr>
              <a:t>bubbldes</a:t>
            </a:r>
            <a:r>
              <a:rPr lang="en" altLang="x-none" dirty="0" smtClean="0">
                <a:latin typeface="Times New Roman" charset="0"/>
              </a:rPr>
              <a:t> but hundreds of thousands of red bubbles</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69</a:t>
            </a:fld>
            <a:endParaRPr lang="en-US" altLang="en-US"/>
          </a:p>
        </p:txBody>
      </p:sp>
    </p:spTree>
    <p:extLst>
      <p:ext uri="{BB962C8B-B14F-4D97-AF65-F5344CB8AC3E}">
        <p14:creationId xmlns:p14="http://schemas.microsoft.com/office/powerpoint/2010/main" val="458828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 name="Shape 747"/>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50" name="Shape 748"/>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2129574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1" name="Shape 761"/>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80898" name="Shape 762"/>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1169302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5" name="Shape 775"/>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46" name="Shape 776"/>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14643126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5" name="Shape 785"/>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94" name="Shape 786"/>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12990282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5" name="Shape 795"/>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87042" name="Shape 796"/>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5692444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6" name="Shape 156"/>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89090" name="Shape 157"/>
          <p:cNvSpPr>
            <a:spLocks noGrp="1"/>
          </p:cNvSpPr>
          <p:nvPr>
            <p:ph type="body" idx="1"/>
          </p:nvPr>
        </p:nvSpPr>
        <p:spPr>
          <a:xfrm>
            <a:off x="914400" y="3257550"/>
            <a:ext cx="7315200" cy="3086100"/>
          </a:xfrm>
          <a:noFill/>
        </p:spPr>
        <p:txBody>
          <a:bodyPr lIns="91425" tIns="91425" rIns="91425" bIns="91425"/>
          <a:lstStyle/>
          <a:p>
            <a:pPr>
              <a:spcBef>
                <a:spcPct val="0"/>
              </a:spcBef>
            </a:pPr>
            <a:endParaRPr lang="x-none" altLang="x-none">
              <a:latin typeface="Times New Roman" charset="0"/>
            </a:endParaRPr>
          </a:p>
        </p:txBody>
      </p:sp>
    </p:spTree>
    <p:extLst>
      <p:ext uri="{BB962C8B-B14F-4D97-AF65-F5344CB8AC3E}">
        <p14:creationId xmlns:p14="http://schemas.microsoft.com/office/powerpoint/2010/main" val="964410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Next I’ll talk about what mainstream actually is, by going through the architecture. Mainstream consists of three components: the trainer the scheduler and the runner.</a:t>
            </a:r>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77</a:t>
            </a:fld>
            <a:endParaRPr lang="en-US" altLang="en-US"/>
          </a:p>
        </p:txBody>
      </p:sp>
    </p:spTree>
    <p:extLst>
      <p:ext uri="{BB962C8B-B14F-4D97-AF65-F5344CB8AC3E}">
        <p14:creationId xmlns:p14="http://schemas.microsoft.com/office/powerpoint/2010/main" val="1408471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700" b="0" i="0" u="none" strike="noStrike" kern="1200" dirty="0" smtClean="0">
                <a:solidFill>
                  <a:schemeClr val="tx1"/>
                </a:solidFill>
                <a:effectLst/>
                <a:latin typeface="Times New Roman" pitchFamily="18" charset="0"/>
                <a:ea typeface="+mn-ea"/>
                <a:cs typeface="+mn-cs"/>
              </a:rPr>
              <a:t>From a user's perspective what I'm going to do to run mainstream is I will take my labeled data set and train it with M Trainer. Importantly this can still be done with full control of my data, I don't have to centralize my data anywhere and I can train my network whenever I want.</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78</a:t>
            </a:fld>
            <a:endParaRPr lang="en-US" altLang="en-US"/>
          </a:p>
        </p:txBody>
      </p:sp>
    </p:spTree>
    <p:extLst>
      <p:ext uri="{BB962C8B-B14F-4D97-AF65-F5344CB8AC3E}">
        <p14:creationId xmlns:p14="http://schemas.microsoft.com/office/powerpoint/2010/main" val="1084078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In fact, these datasets are sometimes so large that we cannot train on all the data. This might be in contrast with what you’ve heard, which is that more labeled data is always better. But in practice, we often have more examples than we have time or resources to train with. For instance, you’d never expect to able to train though all of Google’s click through data</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14</a:t>
            </a:fld>
            <a:endParaRPr lang="en-US" altLang="en-US"/>
          </a:p>
        </p:txBody>
      </p:sp>
    </p:spTree>
    <p:extLst>
      <p:ext uri="{BB962C8B-B14F-4D97-AF65-F5344CB8AC3E}">
        <p14:creationId xmlns:p14="http://schemas.microsoft.com/office/powerpoint/2010/main" val="4957579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700" b="0" i="0" u="none" strike="noStrike" kern="1200" dirty="0" smtClean="0">
                <a:solidFill>
                  <a:schemeClr val="tx1"/>
                </a:solidFill>
                <a:effectLst/>
                <a:latin typeface="Times New Roman" pitchFamily="18" charset="0"/>
                <a:ea typeface="+mn-ea"/>
                <a:cs typeface="+mn-cs"/>
              </a:rPr>
              <a:t>Once I'm ready to deploy my application, I'm going to send the output of M Train to M scheduler. M scheduler is run globally across all deployed applications and its run on the cluster. And for every deployed application, it's going to determine how much of the network to specialize and how much of the network to share. </a:t>
            </a:r>
            <a:endParaRPr lang="x-none" altLang="x-none" dirty="0" smtClean="0">
              <a:latin typeface="Times New Roman" charset="0"/>
            </a:endParaRPr>
          </a:p>
          <a:p>
            <a:pPr>
              <a:spcBef>
                <a:spcPct val="0"/>
              </a:spcBef>
            </a:pP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79</a:t>
            </a:fld>
            <a:endParaRPr lang="en-US" altLang="en-US"/>
          </a:p>
        </p:txBody>
      </p:sp>
    </p:spTree>
    <p:extLst>
      <p:ext uri="{BB962C8B-B14F-4D97-AF65-F5344CB8AC3E}">
        <p14:creationId xmlns:p14="http://schemas.microsoft.com/office/powerpoint/2010/main" val="1521305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1700" b="0" i="0" u="none" strike="noStrike" kern="1200" dirty="0" smtClean="0">
                <a:solidFill>
                  <a:schemeClr val="tx1"/>
                </a:solidFill>
                <a:effectLst/>
                <a:latin typeface="Times New Roman" pitchFamily="18" charset="0"/>
                <a:ea typeface="+mn-ea"/>
                <a:cs typeface="+mn-cs"/>
              </a:rPr>
              <a:t>Those results are then going to be sent to M Runner. This is the module that's actually running on the edge device and performing the video analysis. The outputs of M-Runner are then going to be returned to the user.</a:t>
            </a:r>
            <a:endParaRPr lang="en-US" b="0" dirty="0" smtClean="0">
              <a:effectLst/>
            </a:endParaRPr>
          </a:p>
          <a:p>
            <a:pPr>
              <a:spcBef>
                <a:spcPct val="0"/>
              </a:spcBef>
            </a:pP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80</a:t>
            </a:fld>
            <a:endParaRPr lang="en-US" altLang="en-US"/>
          </a:p>
        </p:txBody>
      </p:sp>
    </p:spTree>
    <p:extLst>
      <p:ext uri="{BB962C8B-B14F-4D97-AF65-F5344CB8AC3E}">
        <p14:creationId xmlns:p14="http://schemas.microsoft.com/office/powerpoint/2010/main" val="6307370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Today I'm going to focus on talking about M trainer because this is what allows us to defer that optimization to runtime. Like I said I'm trainer takes a labeled dataset. While a typical trainer would use that to train a model, what M-trainer does it takes the label data set and trains multiple models that perform that task. The difference between each of the models is how much of the network we held frozen during training time. Then we store the model themselves as well as some metadata about the models, including the estimated accuracy and some information about the dataset itself. What this allows us to do is that if at run time we decide that we want to share 80% of the network, then we can just go back and we can take the model that had 80% of the network's frozen during training time. </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81</a:t>
            </a:fld>
            <a:endParaRPr lang="en-US" altLang="en-US"/>
          </a:p>
        </p:txBody>
      </p:sp>
    </p:spTree>
    <p:extLst>
      <p:ext uri="{BB962C8B-B14F-4D97-AF65-F5344CB8AC3E}">
        <p14:creationId xmlns:p14="http://schemas.microsoft.com/office/powerpoint/2010/main" val="695788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Now I'll talk about how mainstream performs against some default static approaches. What we're going to do here is we're going to run concurrent image classification pipelines like the ones I showed </a:t>
            </a:r>
            <a:r>
              <a:rPr lang="en-US" sz="1700" b="0" i="0" u="none" strike="noStrike" kern="1200" dirty="0" err="1" smtClean="0">
                <a:solidFill>
                  <a:schemeClr val="tx1"/>
                </a:solidFill>
                <a:effectLst/>
                <a:latin typeface="Times New Roman" pitchFamily="18" charset="0"/>
                <a:ea typeface="+mn-ea"/>
                <a:cs typeface="+mn-cs"/>
              </a:rPr>
              <a:t>earlier.The</a:t>
            </a:r>
            <a:r>
              <a:rPr lang="en-US" sz="1700" b="0" i="0" u="none" strike="noStrike" kern="1200" dirty="0" smtClean="0">
                <a:solidFill>
                  <a:schemeClr val="tx1"/>
                </a:solidFill>
                <a:effectLst/>
                <a:latin typeface="Times New Roman" pitchFamily="18" charset="0"/>
                <a:ea typeface="+mn-ea"/>
                <a:cs typeface="+mn-cs"/>
              </a:rPr>
              <a:t> pipelines are going to detecting one of seven events so they're going to detect if there is a pedestrian in scene, a bus in the scene, a red car, etc.</a:t>
            </a:r>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82</a:t>
            </a:fld>
            <a:endParaRPr lang="en-US" altLang="en-US"/>
          </a:p>
        </p:txBody>
      </p:sp>
    </p:spTree>
    <p:extLst>
      <p:ext uri="{BB962C8B-B14F-4D97-AF65-F5344CB8AC3E}">
        <p14:creationId xmlns:p14="http://schemas.microsoft.com/office/powerpoint/2010/main" val="8592329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The two static approaches that we’ll compare against is max sharing and no sharing, both of which are common default approaches.</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83</a:t>
            </a:fld>
            <a:endParaRPr lang="en-US" altLang="en-US"/>
          </a:p>
        </p:txBody>
      </p:sp>
    </p:spTree>
    <p:extLst>
      <p:ext uri="{BB962C8B-B14F-4D97-AF65-F5344CB8AC3E}">
        <p14:creationId xmlns:p14="http://schemas.microsoft.com/office/powerpoint/2010/main" val="197107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On the X-axis, we're increasing the number of concurrent applications up to 25. And on the y-axis we're showing the average event F1 score across the applications and higher is better. In the red we have mainstream, in the Blue, Max sharing and in the green, no sharing.</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84</a:t>
            </a:fld>
            <a:endParaRPr lang="en-US" altLang="en-US"/>
          </a:p>
        </p:txBody>
      </p:sp>
    </p:spTree>
    <p:extLst>
      <p:ext uri="{BB962C8B-B14F-4D97-AF65-F5344CB8AC3E}">
        <p14:creationId xmlns:p14="http://schemas.microsoft.com/office/powerpoint/2010/main" val="17938253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No sharing has the benefit of never having to sacrifice model accuracy. But as you add applications, the throughput degrades really quickly and you start missing frames. </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85</a:t>
            </a:fld>
            <a:endParaRPr lang="en-US" altLang="en-US"/>
          </a:p>
        </p:txBody>
      </p:sp>
    </p:spTree>
    <p:extLst>
      <p:ext uri="{BB962C8B-B14F-4D97-AF65-F5344CB8AC3E}">
        <p14:creationId xmlns:p14="http://schemas.microsoft.com/office/powerpoint/2010/main" val="21264053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With max sharing, we have the opposite problem. It's a very scalable approach and we’re able to retain a very high throughput even with a large number of applications. But we held so much of the network Frozen during training time that the models aren't very good. </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86</a:t>
            </a:fld>
            <a:endParaRPr lang="en-US" altLang="en-US"/>
          </a:p>
        </p:txBody>
      </p:sp>
    </p:spTree>
    <p:extLst>
      <p:ext uri="{BB962C8B-B14F-4D97-AF65-F5344CB8AC3E}">
        <p14:creationId xmlns:p14="http://schemas.microsoft.com/office/powerpoint/2010/main" val="19259490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With max sharing, we have the opposite problem. It's a very scalable approach and we’re able to retain a very high throughput even with a large number of applications. But we held so much of the network Frozen during training time that the models aren't very good. </a:t>
            </a:r>
            <a:endParaRPr lang="en-US" sz="1700" b="0" i="0" u="none" strike="noStrike" kern="120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87</a:t>
            </a:fld>
            <a:endParaRPr lang="en-US" altLang="en-US"/>
          </a:p>
        </p:txBody>
      </p:sp>
    </p:spTree>
    <p:extLst>
      <p:ext uri="{BB962C8B-B14F-4D97-AF65-F5344CB8AC3E}">
        <p14:creationId xmlns:p14="http://schemas.microsoft.com/office/powerpoint/2010/main" val="584752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x-none" sz="1700" b="0" i="0" u="none" strike="noStrike" kern="1200" dirty="0" smtClean="0">
              <a:solidFill>
                <a:schemeClr val="tx1"/>
              </a:solidFill>
              <a:effectLst/>
              <a:latin typeface="Times New Roman" pitchFamily="18" charset="0"/>
              <a:ea typeface="+mn-ea"/>
              <a:cs typeface="+mn-cs"/>
            </a:endParaRPr>
          </a:p>
          <a:p>
            <a:pPr>
              <a:spcBef>
                <a:spcPct val="0"/>
              </a:spcBef>
            </a:pPr>
            <a:r>
              <a:rPr lang="en-US" sz="1700" b="0" i="0" u="none" strike="noStrike" kern="1200" dirty="0" smtClean="0">
                <a:solidFill>
                  <a:schemeClr val="tx1"/>
                </a:solidFill>
                <a:effectLst/>
                <a:latin typeface="Times New Roman" pitchFamily="18" charset="0"/>
                <a:ea typeface="+mn-ea"/>
                <a:cs typeface="+mn-cs"/>
              </a:rPr>
              <a:t>Mainstream is a mix of both so sometimes it just decides to sacrifice a little bit of accuracy; sometimes it sacrifices a little bit of throughput, always in a way that maximally utilizes resources. An important takeaway of the results is that mainstream in almost all cases will greatly outperform a static approach. Compared to these two static approaches, there's two scenarios where it will perform the same. If you have one application, Mainstream will perform the same as no sharing. And if you have a very large amount of applications where your resources are saturated, Mainstream will perform the same as Max sharing. In between is where we have the benefit of performing the optimization.</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88</a:t>
            </a:fld>
            <a:endParaRPr lang="en-US" altLang="en-US"/>
          </a:p>
        </p:txBody>
      </p:sp>
    </p:spTree>
    <p:extLst>
      <p:ext uri="{BB962C8B-B14F-4D97-AF65-F5344CB8AC3E}">
        <p14:creationId xmlns:p14="http://schemas.microsoft.com/office/powerpoint/2010/main" val="60615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Can we avoid doing the backwards pass so often? What if there are examples that are more </a:t>
            </a:r>
            <a:r>
              <a:rPr lang="en-US" altLang="x-none" dirty="0" err="1" smtClean="0">
                <a:latin typeface="Times New Roman" charset="0"/>
              </a:rPr>
              <a:t>surprinsing</a:t>
            </a:r>
            <a:r>
              <a:rPr lang="en-US" altLang="x-none" dirty="0" smtClean="0">
                <a:latin typeface="Times New Roman" charset="0"/>
              </a:rPr>
              <a:t> that teach the </a:t>
            </a:r>
            <a:r>
              <a:rPr lang="en-US" altLang="x-none" dirty="0" err="1" smtClean="0">
                <a:latin typeface="Times New Roman" charset="0"/>
              </a:rPr>
              <a:t>ntwork</a:t>
            </a:r>
            <a:r>
              <a:rPr lang="en-US" altLang="x-none" dirty="0" smtClean="0">
                <a:latin typeface="Times New Roman" charset="0"/>
              </a:rPr>
              <a:t> more than others?</a:t>
            </a:r>
          </a:p>
          <a:p>
            <a:r>
              <a:rPr lang="en-US" altLang="x-none" dirty="0" smtClean="0">
                <a:latin typeface="Times New Roman" charset="0"/>
              </a:rPr>
              <a:t>Backward pass is when the network is learning, so you can learn more from surprising examples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Standard thing is to train on everything. But like anything there's skew. There's some examples that are more useful to train on everything! Spend more time learning from the hard examples because they're harder. Focus on more </a:t>
            </a:r>
            <a:r>
              <a:rPr lang="en-US" altLang="x-none" dirty="0" err="1" smtClean="0">
                <a:latin typeface="Times New Roman" charset="0"/>
              </a:rPr>
              <a:t>othe</a:t>
            </a:r>
            <a:r>
              <a:rPr lang="en-US" altLang="x-none" dirty="0" smtClean="0">
                <a:latin typeface="Times New Roman" charset="0"/>
              </a:rPr>
              <a:t> </a:t>
            </a:r>
            <a:r>
              <a:rPr lang="en-US" altLang="x-none" dirty="0" err="1" smtClean="0">
                <a:latin typeface="Times New Roman" charset="0"/>
              </a:rPr>
              <a:t>attenton</a:t>
            </a:r>
            <a:r>
              <a:rPr lang="en-US" altLang="x-none" dirty="0" smtClean="0">
                <a:latin typeface="Times New Roman" charset="0"/>
              </a:rPr>
              <a:t> oh </a:t>
            </a:r>
            <a:r>
              <a:rPr lang="en-US" altLang="x-none" dirty="0" err="1" smtClean="0">
                <a:latin typeface="Times New Roman" charset="0"/>
              </a:rPr>
              <a:t>ard</a:t>
            </a:r>
            <a:r>
              <a:rPr lang="en-US" altLang="x-none" dirty="0" smtClean="0">
                <a:latin typeface="Times New Roman" charset="0"/>
              </a:rPr>
              <a:t> </a:t>
            </a:r>
            <a:r>
              <a:rPr lang="en-US" altLang="x-none" dirty="0" err="1" smtClean="0">
                <a:latin typeface="Times New Roman" charset="0"/>
              </a:rPr>
              <a:t>attnetion</a:t>
            </a:r>
            <a:r>
              <a:rPr lang="en-US" altLang="x-none" dirty="0" smtClean="0">
                <a:latin typeface="Times New Roman" charset="0"/>
              </a:rPr>
              <a:t>, not all the attention</a:t>
            </a:r>
          </a:p>
          <a:p>
            <a:endParaRPr lang="en-US" altLang="x-none" dirty="0" smtClean="0">
              <a:latin typeface="Times New Roman" charset="0"/>
            </a:endParaRPr>
          </a:p>
          <a:p>
            <a:r>
              <a:rPr lang="en-US" altLang="x-none" dirty="0" smtClean="0">
                <a:latin typeface="Times New Roman" charset="0"/>
              </a:rPr>
              <a:t>The way we're </a:t>
            </a:r>
            <a:r>
              <a:rPr lang="en-US" altLang="x-none" dirty="0" err="1" smtClean="0">
                <a:latin typeface="Times New Roman" charset="0"/>
              </a:rPr>
              <a:t>gonna</a:t>
            </a:r>
            <a:r>
              <a:rPr lang="en-US" altLang="x-none" dirty="0" smtClean="0">
                <a:latin typeface="Times New Roman" charset="0"/>
              </a:rPr>
              <a:t> reduce the backwards pass, by skipping the backwards pass by the thing that's easy</a:t>
            </a:r>
          </a:p>
          <a:p>
            <a:endParaRPr lang="en-US" altLang="x-none" dirty="0" smtClean="0">
              <a:latin typeface="Times New Roman" charset="0"/>
            </a:endParaRPr>
          </a:p>
          <a:p>
            <a:r>
              <a:rPr lang="en-US" altLang="x-none" dirty="0" smtClean="0">
                <a:latin typeface="Times New Roman" charset="0"/>
              </a:rPr>
              <a:t>Backwards pass is slow -&gt; cosine similarity</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Where are you </a:t>
            </a:r>
            <a:r>
              <a:rPr lang="en-US" altLang="x-none" dirty="0" err="1" smtClean="0">
                <a:latin typeface="Times New Roman" charset="0"/>
              </a:rPr>
              <a:t>gonna</a:t>
            </a:r>
            <a:r>
              <a:rPr lang="en-US" altLang="x-none" dirty="0" smtClean="0">
                <a:latin typeface="Times New Roman" charset="0"/>
              </a:rPr>
              <a:t> find the opportunity is to recognize that they're not all </a:t>
            </a:r>
            <a:r>
              <a:rPr lang="en-US" altLang="x-none" dirty="0" err="1" smtClean="0">
                <a:latin typeface="Times New Roman" charset="0"/>
              </a:rPr>
              <a:t>qually</a:t>
            </a:r>
            <a:r>
              <a:rPr lang="en-US" altLang="x-none" dirty="0" smtClean="0">
                <a:latin typeface="Times New Roman" charset="0"/>
              </a:rPr>
              <a:t> useful (if all math problems are 2+2, then you don't want to remove all of them) if you're working on flashcards, you start skipping the flashcards</a:t>
            </a:r>
          </a:p>
          <a:p>
            <a:endParaRPr lang="en-US" altLang="x-none" dirty="0" smtClean="0">
              <a:latin typeface="Times New Roman" charset="0"/>
            </a:endParaRPr>
          </a:p>
          <a:p>
            <a:r>
              <a:rPr lang="en-US" altLang="x-none" dirty="0" smtClean="0">
                <a:latin typeface="Times New Roman" charset="0"/>
              </a:rPr>
              <a:t>Make this slide into a LOOP. there are many epochs, send all the images through in many epochs, standard training is n epochs so we're going to see N million images. this is where a lot of time is spent. (so you get the iterative feel and how big it is). then you understand why </a:t>
            </a:r>
            <a:r>
              <a:rPr lang="en-US" altLang="x-none" dirty="0" err="1" smtClean="0">
                <a:latin typeface="Times New Roman" charset="0"/>
              </a:rPr>
              <a:t>backprops</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why do you start over, debugging the model, trying to improve the accuracy. reducing the time from 80 hours!@ to 40 hours is really </a:t>
            </a:r>
            <a:r>
              <a:rPr lang="en-US" altLang="x-none" dirty="0" err="1" smtClean="0">
                <a:latin typeface="Times New Roman" charset="0"/>
              </a:rPr>
              <a:t>signficant</a:t>
            </a:r>
            <a:r>
              <a:rPr lang="en-US" altLang="x-none" dirty="0" smtClean="0">
                <a:latin typeface="Times New Roman" charset="0"/>
              </a:rPr>
              <a:t>, otherwise you can't try again. The best you can hope for is a factor of 2. Is it significant, well it is because it's a huge debugging cycle.  Less compelling if it's 1 hour</a:t>
            </a:r>
          </a:p>
          <a:p>
            <a:endParaRPr lang="en-US" altLang="x-none" dirty="0" smtClean="0">
              <a:latin typeface="Times New Roman" charset="0"/>
            </a:endParaRPr>
          </a:p>
          <a:p>
            <a:r>
              <a:rPr lang="en-US" altLang="x-none" dirty="0" smtClean="0">
                <a:latin typeface="Times New Roman" charset="0"/>
              </a:rPr>
              <a:t>say "for all experiments we focus on image classification"</a:t>
            </a:r>
          </a:p>
          <a:p>
            <a:endParaRPr lang="en-US" altLang="x-none" dirty="0" smtClean="0">
              <a:latin typeface="Times New Roman" charset="0"/>
            </a:endParaRPr>
          </a:p>
          <a:p>
            <a:r>
              <a:rPr lang="en-US" altLang="x-none" dirty="0" smtClean="0">
                <a:latin typeface="Times New Roman" charset="0"/>
              </a:rPr>
              <a:t>SMART BUT IGNORANT</a:t>
            </a:r>
          </a:p>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15</a:t>
            </a:fld>
            <a:endParaRPr lang="en-US" altLang="en-US"/>
          </a:p>
        </p:txBody>
      </p:sp>
    </p:spTree>
    <p:extLst>
      <p:ext uri="{BB962C8B-B14F-4D97-AF65-F5344CB8AC3E}">
        <p14:creationId xmlns:p14="http://schemas.microsoft.com/office/powerpoint/2010/main" val="5120126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Mainstream is a mix of both so sometimes it just decides to sacrifice a little bit of accuracy; sometimes it sacrifices a little bit of throughput, always in a way that maximally utilizes resources. An important takeaway of the results is that mainstream in almost all cases will greatly outperform a static approach. Compared to these two static approaches, there's two scenarios where it will perform the same. If you have one application, Mainstream will perform the same as no sharing. And if you have a very large amount of applications where your resources are saturated, Mainstream will perform the same as Max sharing. In between is where we have the benefit of performing the optimization.</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89</a:t>
            </a:fld>
            <a:endParaRPr lang="en-US" altLang="en-US"/>
          </a:p>
        </p:txBody>
      </p:sp>
    </p:spTree>
    <p:extLst>
      <p:ext uri="{BB962C8B-B14F-4D97-AF65-F5344CB8AC3E}">
        <p14:creationId xmlns:p14="http://schemas.microsoft.com/office/powerpoint/2010/main" val="19838645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Clr>
                <a:srgbClr val="000000"/>
              </a:buClr>
              <a:buSzPts val="1100"/>
            </a:pPr>
            <a:r>
              <a:rPr lang="en-US" sz="1700" b="0" i="0" u="none" strike="noStrike" kern="1200" dirty="0" smtClean="0">
                <a:solidFill>
                  <a:schemeClr val="tx1"/>
                </a:solidFill>
                <a:effectLst/>
                <a:latin typeface="Times New Roman" pitchFamily="18" charset="0"/>
                <a:ea typeface="+mn-ea"/>
                <a:cs typeface="+mn-cs"/>
              </a:rPr>
              <a:t>In conclusion, I talked about how mainstream is able to provide a scalable multi-tenant deployment of concurrent video analysis applications. We do this by optimizing for DNN computation sharing and we defer this optimization to runtime so that we can adapt to the resources available and the set of deployed applications. As a result we see that mainstream greatly outperforms default static approaches while never performing worse.</a:t>
            </a:r>
            <a:endParaRPr lang="en-US"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90</a:t>
            </a:fld>
            <a:endParaRPr lang="en-US" altLang="en-US"/>
          </a:p>
        </p:txBody>
      </p:sp>
    </p:spTree>
    <p:extLst>
      <p:ext uri="{BB962C8B-B14F-4D97-AF65-F5344CB8AC3E}">
        <p14:creationId xmlns:p14="http://schemas.microsoft.com/office/powerpoint/2010/main" val="535738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Can we avoid doing the backwards pass so often? What if there are examples that are more </a:t>
            </a:r>
            <a:r>
              <a:rPr lang="en-US" altLang="x-none" dirty="0" err="1" smtClean="0">
                <a:latin typeface="Times New Roman" charset="0"/>
              </a:rPr>
              <a:t>surprinsing</a:t>
            </a:r>
            <a:r>
              <a:rPr lang="en-US" altLang="x-none" dirty="0" smtClean="0">
                <a:latin typeface="Times New Roman" charset="0"/>
              </a:rPr>
              <a:t> that teach the </a:t>
            </a:r>
            <a:r>
              <a:rPr lang="en-US" altLang="x-none" dirty="0" err="1" smtClean="0">
                <a:latin typeface="Times New Roman" charset="0"/>
              </a:rPr>
              <a:t>ntwork</a:t>
            </a:r>
            <a:r>
              <a:rPr lang="en-US" altLang="x-none" dirty="0" smtClean="0">
                <a:latin typeface="Times New Roman" charset="0"/>
              </a:rPr>
              <a:t> more than others?</a:t>
            </a:r>
          </a:p>
          <a:p>
            <a:r>
              <a:rPr lang="en-US" altLang="x-none" dirty="0" smtClean="0">
                <a:latin typeface="Times New Roman" charset="0"/>
              </a:rPr>
              <a:t>Backward pass is when the network is learning, so you can learn more from surprising examples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Standard thing is to train on everything. But like anything there's skew. There's some examples that are more useful to train on everything! Spend more time learning from the hard examples because they're harder. Focus on more </a:t>
            </a:r>
            <a:r>
              <a:rPr lang="en-US" altLang="x-none" dirty="0" err="1" smtClean="0">
                <a:latin typeface="Times New Roman" charset="0"/>
              </a:rPr>
              <a:t>othe</a:t>
            </a:r>
            <a:r>
              <a:rPr lang="en-US" altLang="x-none" dirty="0" smtClean="0">
                <a:latin typeface="Times New Roman" charset="0"/>
              </a:rPr>
              <a:t> </a:t>
            </a:r>
            <a:r>
              <a:rPr lang="en-US" altLang="x-none" dirty="0" err="1" smtClean="0">
                <a:latin typeface="Times New Roman" charset="0"/>
              </a:rPr>
              <a:t>attenton</a:t>
            </a:r>
            <a:r>
              <a:rPr lang="en-US" altLang="x-none" dirty="0" smtClean="0">
                <a:latin typeface="Times New Roman" charset="0"/>
              </a:rPr>
              <a:t> oh </a:t>
            </a:r>
            <a:r>
              <a:rPr lang="en-US" altLang="x-none" dirty="0" err="1" smtClean="0">
                <a:latin typeface="Times New Roman" charset="0"/>
              </a:rPr>
              <a:t>ard</a:t>
            </a:r>
            <a:r>
              <a:rPr lang="en-US" altLang="x-none" dirty="0" smtClean="0">
                <a:latin typeface="Times New Roman" charset="0"/>
              </a:rPr>
              <a:t> </a:t>
            </a:r>
            <a:r>
              <a:rPr lang="en-US" altLang="x-none" dirty="0" err="1" smtClean="0">
                <a:latin typeface="Times New Roman" charset="0"/>
              </a:rPr>
              <a:t>attnetion</a:t>
            </a:r>
            <a:r>
              <a:rPr lang="en-US" altLang="x-none" dirty="0" smtClean="0">
                <a:latin typeface="Times New Roman" charset="0"/>
              </a:rPr>
              <a:t>, not all the attention</a:t>
            </a:r>
          </a:p>
          <a:p>
            <a:endParaRPr lang="en-US" altLang="x-none" dirty="0" smtClean="0">
              <a:latin typeface="Times New Roman" charset="0"/>
            </a:endParaRPr>
          </a:p>
          <a:p>
            <a:r>
              <a:rPr lang="en-US" altLang="x-none" dirty="0" smtClean="0">
                <a:latin typeface="Times New Roman" charset="0"/>
              </a:rPr>
              <a:t>The way we're </a:t>
            </a:r>
            <a:r>
              <a:rPr lang="en-US" altLang="x-none" dirty="0" err="1" smtClean="0">
                <a:latin typeface="Times New Roman" charset="0"/>
              </a:rPr>
              <a:t>gonna</a:t>
            </a:r>
            <a:r>
              <a:rPr lang="en-US" altLang="x-none" dirty="0" smtClean="0">
                <a:latin typeface="Times New Roman" charset="0"/>
              </a:rPr>
              <a:t> reduce the backwards pass, by skipping the backwards pass by the thing that's easy</a:t>
            </a:r>
          </a:p>
          <a:p>
            <a:endParaRPr lang="en-US" altLang="x-none" dirty="0" smtClean="0">
              <a:latin typeface="Times New Roman" charset="0"/>
            </a:endParaRPr>
          </a:p>
          <a:p>
            <a:r>
              <a:rPr lang="en-US" altLang="x-none" dirty="0" smtClean="0">
                <a:latin typeface="Times New Roman" charset="0"/>
              </a:rPr>
              <a:t>Backwards pass is slow -&gt; cosine similarity</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Where are you </a:t>
            </a:r>
            <a:r>
              <a:rPr lang="en-US" altLang="x-none" dirty="0" err="1" smtClean="0">
                <a:latin typeface="Times New Roman" charset="0"/>
              </a:rPr>
              <a:t>gonna</a:t>
            </a:r>
            <a:r>
              <a:rPr lang="en-US" altLang="x-none" dirty="0" smtClean="0">
                <a:latin typeface="Times New Roman" charset="0"/>
              </a:rPr>
              <a:t> find the opportunity is to recognize that they're not all </a:t>
            </a:r>
            <a:r>
              <a:rPr lang="en-US" altLang="x-none" dirty="0" err="1" smtClean="0">
                <a:latin typeface="Times New Roman" charset="0"/>
              </a:rPr>
              <a:t>qually</a:t>
            </a:r>
            <a:r>
              <a:rPr lang="en-US" altLang="x-none" dirty="0" smtClean="0">
                <a:latin typeface="Times New Roman" charset="0"/>
              </a:rPr>
              <a:t> useful (if all math problems are 2+2, then you don't want to remove all of them) if you're working on flashcards, you start skipping the flashcards</a:t>
            </a:r>
          </a:p>
          <a:p>
            <a:endParaRPr lang="en-US" altLang="x-none" dirty="0" smtClean="0">
              <a:latin typeface="Times New Roman" charset="0"/>
            </a:endParaRPr>
          </a:p>
          <a:p>
            <a:r>
              <a:rPr lang="en-US" altLang="x-none" dirty="0" smtClean="0">
                <a:latin typeface="Times New Roman" charset="0"/>
              </a:rPr>
              <a:t>Make this slide into a LOOP. there are many epochs, send all the images through in many epochs, standard training is n epochs so we're going to see N million images. this is where a lot of time is spent. (so you get the iterative feel and how big it is). then you understand why </a:t>
            </a:r>
            <a:r>
              <a:rPr lang="en-US" altLang="x-none" dirty="0" err="1" smtClean="0">
                <a:latin typeface="Times New Roman" charset="0"/>
              </a:rPr>
              <a:t>backprops</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why do you start over, debugging the model, trying to improve the accuracy. reducing the time from 80 hours!@ to 40 hours is really </a:t>
            </a:r>
            <a:r>
              <a:rPr lang="en-US" altLang="x-none" dirty="0" err="1" smtClean="0">
                <a:latin typeface="Times New Roman" charset="0"/>
              </a:rPr>
              <a:t>signficant</a:t>
            </a:r>
            <a:r>
              <a:rPr lang="en-US" altLang="x-none" dirty="0" smtClean="0">
                <a:latin typeface="Times New Roman" charset="0"/>
              </a:rPr>
              <a:t>, otherwise you can't try again. The best you can hope for is a factor of 2. Is it significant, well it is because it's a huge debugging cycle.  Less compelling if it's 1 hour</a:t>
            </a:r>
          </a:p>
          <a:p>
            <a:endParaRPr lang="en-US" altLang="x-none" dirty="0" smtClean="0">
              <a:latin typeface="Times New Roman" charset="0"/>
            </a:endParaRPr>
          </a:p>
          <a:p>
            <a:r>
              <a:rPr lang="en-US" altLang="x-none" dirty="0" smtClean="0">
                <a:latin typeface="Times New Roman" charset="0"/>
              </a:rPr>
              <a:t>say "for all experiments we focus on image classification"</a:t>
            </a:r>
          </a:p>
          <a:p>
            <a:endParaRPr lang="en-US" altLang="x-none" dirty="0" smtClean="0">
              <a:latin typeface="Times New Roman" charset="0"/>
            </a:endParaRPr>
          </a:p>
          <a:p>
            <a:r>
              <a:rPr lang="en-US" altLang="x-none" dirty="0" smtClean="0">
                <a:latin typeface="Times New Roman" charset="0"/>
              </a:rPr>
              <a:t>SMART BUT IGNORANT</a:t>
            </a:r>
          </a:p>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16</a:t>
            </a:fld>
            <a:endParaRPr lang="en-US" altLang="en-US"/>
          </a:p>
        </p:txBody>
      </p:sp>
    </p:spTree>
    <p:extLst>
      <p:ext uri="{BB962C8B-B14F-4D97-AF65-F5344CB8AC3E}">
        <p14:creationId xmlns:p14="http://schemas.microsoft.com/office/powerpoint/2010/main" val="1878940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Skip the stale SB bars here. And by the way we've come up with some tricks to reduce the green, but </a:t>
            </a:r>
            <a:r>
              <a:rPr lang="en-US" altLang="x-none" dirty="0" err="1" smtClean="0">
                <a:latin typeface="Times New Roman" charset="0"/>
              </a:rPr>
              <a:t>i</a:t>
            </a:r>
            <a:r>
              <a:rPr lang="en-US" altLang="x-none" dirty="0" smtClean="0">
                <a:latin typeface="Times New Roman" charset="0"/>
              </a:rPr>
              <a:t> wanted to focus your attention right away, there's. </a:t>
            </a:r>
            <a:r>
              <a:rPr lang="en-US" altLang="x-none" dirty="0" err="1" smtClean="0">
                <a:latin typeface="Times New Roman" charset="0"/>
              </a:rPr>
              <a:t>afacotr</a:t>
            </a:r>
            <a:r>
              <a:rPr lang="en-US" altLang="x-none" dirty="0" smtClean="0">
                <a:latin typeface="Times New Roman" charset="0"/>
              </a:rPr>
              <a:t> of 2 potential benefit here to figure out how to reduce the number of </a:t>
            </a:r>
            <a:r>
              <a:rPr lang="en-US" altLang="x-none" dirty="0" err="1" smtClean="0">
                <a:latin typeface="Times New Roman" charset="0"/>
              </a:rPr>
              <a:t>backprops</a:t>
            </a:r>
            <a:r>
              <a:rPr lang="en-US" altLang="x-none" dirty="0" smtClean="0">
                <a:latin typeface="Times New Roman" charset="0"/>
              </a:rPr>
              <a:t>. Do the intuition next --&gt; with the pictures in the back, put the identical graphs. </a:t>
            </a:r>
          </a:p>
          <a:p>
            <a:endParaRPr lang="en-US" altLang="x-none" dirty="0" smtClean="0">
              <a:latin typeface="Times New Roman" charset="0"/>
            </a:endParaRPr>
          </a:p>
          <a:p>
            <a:r>
              <a:rPr lang="en-US" altLang="x-none" dirty="0" smtClean="0">
                <a:latin typeface="Times New Roman" charset="0"/>
              </a:rPr>
              <a:t>Make the green all the same. Make all of them solid colors. Forward selecting can be light green</a:t>
            </a:r>
          </a:p>
          <a:p>
            <a:endParaRPr lang="en-US" altLang="x-none" dirty="0" smtClean="0">
              <a:latin typeface="Times New Roman" charset="0"/>
            </a:endParaRPr>
          </a:p>
          <a:p>
            <a:r>
              <a:rPr lang="en-US" altLang="x-none" dirty="0" smtClean="0">
                <a:latin typeface="Times New Roman" charset="0"/>
              </a:rPr>
              <a:t>it's in hours and it goes to 90. it's a </a:t>
            </a:r>
            <a:r>
              <a:rPr lang="en-US" altLang="x-none" dirty="0" err="1" smtClean="0">
                <a:latin typeface="Times New Roman" charset="0"/>
              </a:rPr>
              <a:t>reltiavely</a:t>
            </a:r>
            <a:r>
              <a:rPr lang="en-US" altLang="x-none" dirty="0" smtClean="0">
                <a:latin typeface="Times New Roman" charset="0"/>
              </a:rPr>
              <a:t> simple training task. that's why t his is important</a:t>
            </a:r>
          </a:p>
          <a:p>
            <a:r>
              <a:rPr lang="en-US" altLang="x-none" dirty="0" smtClean="0">
                <a:latin typeface="Times New Roman" charset="0"/>
              </a:rPr>
              <a:t>same number of </a:t>
            </a:r>
            <a:r>
              <a:rPr lang="en-US" altLang="x-none" dirty="0" err="1" smtClean="0">
                <a:latin typeface="Times New Roman" charset="0"/>
              </a:rPr>
              <a:t>ofrwards</a:t>
            </a:r>
            <a:r>
              <a:rPr lang="en-US" altLang="x-none" dirty="0" smtClean="0">
                <a:latin typeface="Times New Roman" charset="0"/>
              </a:rPr>
              <a:t> and backwards so each </a:t>
            </a:r>
            <a:r>
              <a:rPr lang="en-US" altLang="x-none" dirty="0" err="1" smtClean="0">
                <a:latin typeface="Times New Roman" charset="0"/>
              </a:rPr>
              <a:t>bw</a:t>
            </a:r>
            <a:r>
              <a:rPr lang="en-US" altLang="x-none" dirty="0" smtClean="0">
                <a:latin typeface="Times New Roman" charset="0"/>
              </a:rPr>
              <a:t> is twice the amount of time</a:t>
            </a:r>
          </a:p>
          <a:p>
            <a:endParaRPr lang="en-US" altLang="x-none" dirty="0" smtClean="0">
              <a:latin typeface="Times New Roman" charset="0"/>
            </a:endParaRPr>
          </a:p>
          <a:p>
            <a:r>
              <a:rPr lang="en-US" altLang="x-none" dirty="0" smtClean="0">
                <a:latin typeface="Times New Roman" charset="0"/>
              </a:rPr>
              <a:t>ADD:</a:t>
            </a:r>
          </a:p>
          <a:p>
            <a:r>
              <a:rPr lang="en-US" altLang="x-none" dirty="0" smtClean="0">
                <a:latin typeface="Times New Roman" charset="0"/>
              </a:rPr>
              <a:t>decrease time to error</a:t>
            </a:r>
          </a:p>
          <a:p>
            <a:r>
              <a:rPr lang="en-US" altLang="x-none" dirty="0" smtClean="0">
                <a:latin typeface="Times New Roman" charset="0"/>
              </a:rPr>
              <a:t>maximize accuracy you get as a function of the amount of time to train</a:t>
            </a:r>
          </a:p>
          <a:p>
            <a:endParaRPr lang="en-US" altLang="x-none" dirty="0" smtClean="0">
              <a:latin typeface="Times New Roman" charset="0"/>
            </a:endParaRPr>
          </a:p>
          <a:p>
            <a:r>
              <a:rPr lang="en-US" altLang="x-none" dirty="0" smtClean="0">
                <a:latin typeface="Times New Roman" charset="0"/>
              </a:rPr>
              <a:t>I'm showing you this result in terms of a runtime!! </a:t>
            </a:r>
          </a:p>
          <a:p>
            <a:r>
              <a:rPr lang="en-US" altLang="x-none" dirty="0" smtClean="0">
                <a:latin typeface="Times New Roman" charset="0"/>
              </a:rPr>
              <a:t>"I'm not going to tell you all the details of this...but this is the result of a particular model being trained. Details to come. </a:t>
            </a:r>
            <a:r>
              <a:rPr lang="en-US" altLang="x-none" dirty="0" err="1" smtClean="0">
                <a:latin typeface="Times New Roman" charset="0"/>
              </a:rPr>
              <a:t>WHat</a:t>
            </a:r>
            <a:r>
              <a:rPr lang="en-US" altLang="x-none" dirty="0" smtClean="0">
                <a:latin typeface="Times New Roman" charset="0"/>
              </a:rPr>
              <a:t> </a:t>
            </a:r>
            <a:r>
              <a:rPr lang="en-US" altLang="x-none" dirty="0" err="1" smtClean="0">
                <a:latin typeface="Times New Roman" charset="0"/>
              </a:rPr>
              <a:t>i</a:t>
            </a:r>
            <a:r>
              <a:rPr lang="en-US" altLang="x-none" dirty="0" smtClean="0">
                <a:latin typeface="Times New Roman" charset="0"/>
              </a:rPr>
              <a:t> want you do know bout it. before we do something it looks like this, after we do something it looks like this</a:t>
            </a:r>
          </a:p>
          <a:p>
            <a:endParaRPr lang="x-none"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17</a:t>
            </a:fld>
            <a:endParaRPr lang="en-US" altLang="en-US"/>
          </a:p>
        </p:txBody>
      </p:sp>
    </p:spTree>
    <p:extLst>
      <p:ext uri="{BB962C8B-B14F-4D97-AF65-F5344CB8AC3E}">
        <p14:creationId xmlns:p14="http://schemas.microsoft.com/office/powerpoint/2010/main" val="827993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Footer Placeholder 1"/>
          <p:cNvSpPr>
            <a:spLocks noGrp="1"/>
          </p:cNvSpPr>
          <p:nvPr>
            <p:ph type="ftr" sz="quarter" idx="10"/>
          </p:nvPr>
        </p:nvSpPr>
        <p:spPr/>
        <p:txBody>
          <a:bodyPr/>
          <a:lstStyle>
            <a:lvl1pPr>
              <a:defRPr/>
            </a:lvl1pPr>
          </a:lstStyle>
          <a:p>
            <a:pPr>
              <a:defRPr/>
            </a:pPr>
            <a:fld id="{814F8AC2-1327-1640-AA36-BD15BD6B4C88}" type="slidenum">
              <a:rPr lang="en-US"/>
              <a:pPr>
                <a:defRPr/>
              </a:pPr>
              <a:t>‹#›</a:t>
            </a:fld>
            <a:endParaRPr lang="en-US" dirty="0"/>
          </a:p>
        </p:txBody>
      </p:sp>
    </p:spTree>
    <p:extLst>
      <p:ext uri="{BB962C8B-B14F-4D97-AF65-F5344CB8AC3E}">
        <p14:creationId xmlns:p14="http://schemas.microsoft.com/office/powerpoint/2010/main" val="11259823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Footer Placeholder 1"/>
          <p:cNvSpPr>
            <a:spLocks noGrp="1"/>
          </p:cNvSpPr>
          <p:nvPr>
            <p:ph type="ftr" sz="quarter" idx="10"/>
          </p:nvPr>
        </p:nvSpPr>
        <p:spPr/>
        <p:txBody>
          <a:bodyPr/>
          <a:lstStyle>
            <a:lvl1pPr>
              <a:defRPr/>
            </a:lvl1pPr>
          </a:lstStyle>
          <a:p>
            <a:pPr>
              <a:defRPr/>
            </a:pPr>
            <a:fld id="{1B61C6D8-C2B1-A44C-9F29-3B360075FF14}" type="slidenum">
              <a:rPr lang="en-US"/>
              <a:pPr>
                <a:defRPr/>
              </a:pPr>
              <a:t>‹#›</a:t>
            </a:fld>
            <a:endParaRPr lang="en-US" dirty="0"/>
          </a:p>
        </p:txBody>
      </p:sp>
    </p:spTree>
    <p:extLst>
      <p:ext uri="{BB962C8B-B14F-4D97-AF65-F5344CB8AC3E}">
        <p14:creationId xmlns:p14="http://schemas.microsoft.com/office/powerpoint/2010/main" val="207782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rtlCol="0">
            <a:normAutofit/>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Footer Placeholder 1"/>
          <p:cNvSpPr>
            <a:spLocks noGrp="1"/>
          </p:cNvSpPr>
          <p:nvPr>
            <p:ph type="ftr" sz="quarter" idx="10"/>
          </p:nvPr>
        </p:nvSpPr>
        <p:spPr/>
        <p:txBody>
          <a:bodyPr/>
          <a:lstStyle>
            <a:lvl1pPr>
              <a:defRPr/>
            </a:lvl1pPr>
          </a:lstStyle>
          <a:p>
            <a:pPr>
              <a:defRPr/>
            </a:pPr>
            <a:fld id="{FCF270A4-514C-0146-92C5-F6EB5BF764F8}" type="slidenum">
              <a:rPr lang="en-US"/>
              <a:pPr>
                <a:defRPr/>
              </a:pPr>
              <a:t>‹#›</a:t>
            </a:fld>
            <a:endParaRPr lang="en-US" dirty="0"/>
          </a:p>
        </p:txBody>
      </p:sp>
    </p:spTree>
    <p:extLst>
      <p:ext uri="{BB962C8B-B14F-4D97-AF65-F5344CB8AC3E}">
        <p14:creationId xmlns:p14="http://schemas.microsoft.com/office/powerpoint/2010/main" val="1780132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1"/>
          <p:cNvSpPr>
            <a:spLocks noGrp="1"/>
          </p:cNvSpPr>
          <p:nvPr>
            <p:ph type="ftr" sz="quarter" idx="10"/>
          </p:nvPr>
        </p:nvSpPr>
        <p:spPr/>
        <p:txBody>
          <a:bodyPr/>
          <a:lstStyle>
            <a:lvl1pPr>
              <a:defRPr/>
            </a:lvl1pPr>
          </a:lstStyle>
          <a:p>
            <a:pPr>
              <a:defRPr/>
            </a:pPr>
            <a:fld id="{F5AE3DC5-7740-2A43-89BD-51CC51C14C19}" type="slidenum">
              <a:rPr lang="en-US"/>
              <a:pPr>
                <a:defRPr/>
              </a:pPr>
              <a:t>‹#›</a:t>
            </a:fld>
            <a:endParaRPr lang="en-US" dirty="0"/>
          </a:p>
        </p:txBody>
      </p:sp>
      <p:sp>
        <p:nvSpPr>
          <p:cNvPr id="5"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grpSp>
        <p:nvGrpSpPr>
          <p:cNvPr id="7" name="Google Shape;8361;p67"/>
          <p:cNvGrpSpPr/>
          <p:nvPr userDrawn="1"/>
        </p:nvGrpSpPr>
        <p:grpSpPr>
          <a:xfrm>
            <a:off x="719029" y="458429"/>
            <a:ext cx="839896" cy="843685"/>
            <a:chOff x="-49764975" y="3551225"/>
            <a:chExt cx="299300" cy="300650"/>
          </a:xfrm>
          <a:solidFill>
            <a:srgbClr val="B75B5B"/>
          </a:solidFill>
        </p:grpSpPr>
        <p:sp>
          <p:nvSpPr>
            <p:cNvPr id="8"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9"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0"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1"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2"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3"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4"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5"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6"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7"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8"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19" name="Straight Connector 18"/>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20"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090963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1"/>
          <p:cNvSpPr>
            <a:spLocks noGrp="1"/>
          </p:cNvSpPr>
          <p:nvPr>
            <p:ph type="ftr" sz="quarter" idx="10"/>
          </p:nvPr>
        </p:nvSpPr>
        <p:spPr/>
        <p:txBody>
          <a:bodyPr/>
          <a:lstStyle>
            <a:lvl1pPr>
              <a:defRPr/>
            </a:lvl1pPr>
          </a:lstStyle>
          <a:p>
            <a:pPr>
              <a:defRPr/>
            </a:pPr>
            <a:fld id="{07937CC0-1696-954F-9485-F899AEE54D17}" type="slidenum">
              <a:rPr lang="en-US"/>
              <a:pPr>
                <a:defRPr/>
              </a:pPr>
              <a:t>‹#›</a:t>
            </a:fld>
            <a:endParaRPr lang="en-US" dirty="0"/>
          </a:p>
        </p:txBody>
      </p:sp>
    </p:spTree>
    <p:extLst>
      <p:ext uri="{BB962C8B-B14F-4D97-AF65-F5344CB8AC3E}">
        <p14:creationId xmlns:p14="http://schemas.microsoft.com/office/powerpoint/2010/main" val="1406371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Shape 25"/>
          <p:cNvSpPr txBox="1">
            <a:spLocks noGrp="1"/>
          </p:cNvSpPr>
          <p:nvPr>
            <p:ph type="title"/>
          </p:nvPr>
        </p:nvSpPr>
        <p:spPr>
          <a:xfrm>
            <a:off x="498600" y="440840"/>
            <a:ext cx="13632960" cy="1131840"/>
          </a:xfrm>
          <a:prstGeom prst="rect">
            <a:avLst/>
          </a:prstGeom>
        </p:spPr>
        <p:txBody>
          <a:bodyPr spcFirstLastPara="1" lIns="91425" tIns="91425" rIns="91425" bIns="91425" anchor="t"/>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7" name="Shape 27"/>
          <p:cNvSpPr txBox="1">
            <a:spLocks noGrp="1"/>
          </p:cNvSpPr>
          <p:nvPr>
            <p:ph type="body" idx="1"/>
          </p:nvPr>
        </p:nvSpPr>
        <p:spPr>
          <a:xfrm>
            <a:off x="498720" y="1843880"/>
            <a:ext cx="13632960" cy="5284320"/>
          </a:xfrm>
          <a:prstGeom prst="rect">
            <a:avLst/>
          </a:prstGeom>
        </p:spPr>
        <p:txBody>
          <a:bodyPr spcFirstLastPara="1" lIns="91425" tIns="91425" rIns="91425" bIns="91425"/>
          <a:lstStyle>
            <a:lvl1pPr marL="731520" lvl="0" indent="-568960" rtl="0">
              <a:spcBef>
                <a:spcPts val="0"/>
              </a:spcBef>
              <a:spcAft>
                <a:spcPts val="0"/>
              </a:spcAft>
              <a:buSzPts val="2000"/>
              <a:buFont typeface="Pathway Gothic One"/>
              <a:buChar char="●"/>
              <a:defRPr sz="4000" b="0" i="0">
                <a:latin typeface="Avenir Next Condensed Regular" charset="0"/>
                <a:ea typeface="Avenir Next Condensed Regular" charset="0"/>
                <a:cs typeface="Avenir Next Condensed Regular" charset="0"/>
                <a:sym typeface="Pathway Gothic One"/>
              </a:defRPr>
            </a:lvl1pPr>
            <a:lvl2pPr marL="1463040" lvl="1" indent="-518160" rtl="0">
              <a:spcBef>
                <a:spcPts val="2560"/>
              </a:spcBef>
              <a:spcAft>
                <a:spcPts val="0"/>
              </a:spcAft>
              <a:buSzPts val="1500"/>
              <a:buFont typeface="Pathway Gothic One"/>
              <a:buChar char="○"/>
              <a:defRPr sz="3200">
                <a:latin typeface="Pathway Gothic One"/>
                <a:ea typeface="Pathway Gothic One"/>
                <a:cs typeface="Pathway Gothic One"/>
                <a:sym typeface="Pathway Gothic One"/>
              </a:defRPr>
            </a:lvl2pPr>
            <a:lvl3pPr marL="2194560" lvl="2" indent="-528320" rtl="0">
              <a:spcBef>
                <a:spcPts val="2560"/>
              </a:spcBef>
              <a:spcAft>
                <a:spcPts val="0"/>
              </a:spcAft>
              <a:buSzPts val="1600"/>
              <a:buFont typeface="Pathway Gothic One"/>
              <a:buChar char="■"/>
              <a:defRPr sz="2560">
                <a:latin typeface="Pathway Gothic One"/>
                <a:ea typeface="Pathway Gothic One"/>
                <a:cs typeface="Pathway Gothic One"/>
                <a:sym typeface="Pathway Gothic One"/>
              </a:defRPr>
            </a:lvl3pPr>
            <a:lvl4pPr marL="2926080" lvl="3"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4pPr>
            <a:lvl5pPr marL="3657600" lvl="4"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5pPr>
            <a:lvl6pPr marL="4389120" lvl="5"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6pPr>
            <a:lvl7pPr marL="5120640" lvl="6"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7pPr>
            <a:lvl8pPr marL="5852160" lvl="7"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8pPr>
            <a:lvl9pPr marL="6583680" lvl="8" indent="-487680" rtl="0">
              <a:spcBef>
                <a:spcPts val="2560"/>
              </a:spcBef>
              <a:spcAft>
                <a:spcPts val="2560"/>
              </a:spcAft>
              <a:buSzPts val="1200"/>
              <a:buFont typeface="Pathway Gothic One"/>
              <a:buChar char="■"/>
              <a:defRPr sz="1920">
                <a:latin typeface="Pathway Gothic One"/>
                <a:ea typeface="Pathway Gothic One"/>
                <a:cs typeface="Pathway Gothic One"/>
                <a:sym typeface="Pathway Gothic One"/>
              </a:defRPr>
            </a:lvl9pPr>
          </a:lstStyle>
          <a:p>
            <a:endParaRPr dirty="0"/>
          </a:p>
        </p:txBody>
      </p:sp>
      <p:sp>
        <p:nvSpPr>
          <p:cNvPr id="4" name="Shape 26"/>
          <p:cNvSpPr txBox="1">
            <a:spLocks noGrp="1"/>
          </p:cNvSpPr>
          <p:nvPr>
            <p:ph type="sldNum" idx="10"/>
          </p:nvPr>
        </p:nvSpPr>
        <p:spPr>
          <a:xfrm>
            <a:off x="13555663" y="7461250"/>
            <a:ext cx="877887" cy="630238"/>
          </a:xfrm>
          <a:prstGeom prst="rect">
            <a:avLst/>
          </a:prstGeom>
          <a:solidFill>
            <a:schemeClr val="bg1">
              <a:lumMod val="50000"/>
              <a:alpha val="70000"/>
            </a:schemeClr>
          </a:solidFill>
        </p:spPr>
        <p:txBody>
          <a:bodyPr spcFirstLastPara="1" wrap="square" lIns="91425" tIns="91425" rIns="91425" bIns="91425" anchor="ctr" anchorCtr="0">
            <a:noAutofit/>
          </a:bodyPr>
          <a:lstStyle>
            <a:lvl1pPr lvl="0" rtl="0">
              <a:spcBef>
                <a:spcPts val="0"/>
              </a:spcBef>
              <a:buNone/>
              <a:defRPr sz="2400">
                <a:solidFill>
                  <a:schemeClr val="bg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a:defRPr/>
            </a:pPr>
            <a:fld id="{D7326A3E-8A2C-CD40-BEC9-742A6AFE63E1}" type="slidenum">
              <a:rPr lang="uk-UA"/>
              <a:pPr>
                <a:defRPr/>
              </a:pPr>
              <a:t>‹#›</a:t>
            </a:fld>
            <a:endParaRPr lang="uk-UA" dirty="0"/>
          </a:p>
        </p:txBody>
      </p:sp>
    </p:spTree>
    <p:extLst>
      <p:ext uri="{BB962C8B-B14F-4D97-AF65-F5344CB8AC3E}">
        <p14:creationId xmlns:p14="http://schemas.microsoft.com/office/powerpoint/2010/main" val="1688664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
        <p:cNvGrpSpPr/>
        <p:nvPr/>
      </p:nvGrpSpPr>
      <p:grpSpPr>
        <a:xfrm>
          <a:off x="0" y="0"/>
          <a:ext cx="0" cy="0"/>
          <a:chOff x="0" y="0"/>
          <a:chExt cx="0" cy="0"/>
        </a:xfrm>
      </p:grpSpPr>
      <p:sp>
        <p:nvSpPr>
          <p:cNvPr id="21" name="Shape 21"/>
          <p:cNvSpPr txBox="1">
            <a:spLocks noGrp="1"/>
          </p:cNvSpPr>
          <p:nvPr>
            <p:ph type="title"/>
          </p:nvPr>
        </p:nvSpPr>
        <p:spPr>
          <a:xfrm>
            <a:off x="498720" y="1303680"/>
            <a:ext cx="13714080" cy="1507200"/>
          </a:xfrm>
          <a:prstGeom prst="rect">
            <a:avLst/>
          </a:prstGeom>
        </p:spPr>
        <p:txBody>
          <a:bodyPr spcFirstLastPara="1" lIns="91425" tIns="91425" rIns="91425" bIns="91425"/>
          <a:lstStyle>
            <a:lvl1pPr lvl="0" algn="ctr"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dirty="0"/>
          </a:p>
        </p:txBody>
      </p:sp>
      <p:sp>
        <p:nvSpPr>
          <p:cNvPr id="3" name="Shape 22"/>
          <p:cNvSpPr txBox="1">
            <a:spLocks noGrp="1"/>
          </p:cNvSpPr>
          <p:nvPr>
            <p:ph type="sldNum" idx="10"/>
          </p:nvPr>
        </p:nvSpPr>
        <p:spPr>
          <a:xfrm>
            <a:off x="13555663" y="7461250"/>
            <a:ext cx="877887" cy="630238"/>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a:defRPr/>
            </a:pPr>
            <a:fld id="{651F5C95-B596-A24A-90A6-0DCFE9255AD7}" type="slidenum">
              <a:rPr lang="uk-UA"/>
              <a:pPr>
                <a:defRPr/>
              </a:pPr>
              <a:t>‹#›</a:t>
            </a:fld>
            <a:endParaRPr lang="uk-UA"/>
          </a:p>
        </p:txBody>
      </p:sp>
    </p:spTree>
    <p:extLst>
      <p:ext uri="{BB962C8B-B14F-4D97-AF65-F5344CB8AC3E}">
        <p14:creationId xmlns:p14="http://schemas.microsoft.com/office/powerpoint/2010/main" val="251521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DESIGN 2" preserve="1" userDrawn="1">
  <p:cSld name="TITLE + DESIGN 2">
    <p:bg>
      <p:bgPr>
        <a:solidFill>
          <a:schemeClr val="bg1">
            <a:lumMod val="95000"/>
          </a:schemeClr>
        </a:solidFill>
        <a:effectLst/>
      </p:bgPr>
    </p:bg>
    <p:spTree>
      <p:nvGrpSpPr>
        <p:cNvPr id="1" name="Shape 44"/>
        <p:cNvGrpSpPr/>
        <p:nvPr/>
      </p:nvGrpSpPr>
      <p:grpSpPr>
        <a:xfrm>
          <a:off x="0" y="0"/>
          <a:ext cx="0" cy="0"/>
          <a:chOff x="0" y="0"/>
          <a:chExt cx="0" cy="0"/>
        </a:xfrm>
      </p:grpSpPr>
      <p:sp>
        <p:nvSpPr>
          <p:cNvPr id="46" name="Google Shape;46;p5"/>
          <p:cNvSpPr/>
          <p:nvPr/>
        </p:nvSpPr>
        <p:spPr>
          <a:xfrm rot="10800000">
            <a:off x="-456029" y="-840237"/>
            <a:ext cx="15131550" cy="9337357"/>
          </a:xfrm>
          <a:custGeom>
            <a:avLst/>
            <a:gdLst/>
            <a:ahLst/>
            <a:cxnLst/>
            <a:rect l="l" t="t" r="r" b="b"/>
            <a:pathLst>
              <a:path w="53958" h="48316" extrusionOk="0">
                <a:moveTo>
                  <a:pt x="53421" y="0"/>
                </a:moveTo>
                <a:lnTo>
                  <a:pt x="0" y="1147"/>
                </a:lnTo>
                <a:lnTo>
                  <a:pt x="0" y="48316"/>
                </a:lnTo>
                <a:cubicBezTo>
                  <a:pt x="0" y="48316"/>
                  <a:pt x="5697" y="32833"/>
                  <a:pt x="14114" y="24361"/>
                </a:cubicBezTo>
                <a:cubicBezTo>
                  <a:pt x="22512" y="15871"/>
                  <a:pt x="33148" y="18183"/>
                  <a:pt x="43543" y="13559"/>
                </a:cubicBezTo>
                <a:cubicBezTo>
                  <a:pt x="53957" y="9008"/>
                  <a:pt x="53421" y="0"/>
                  <a:pt x="53421" y="0"/>
                </a:cubicBezTo>
                <a:close/>
              </a:path>
            </a:pathLst>
          </a:custGeom>
          <a:solidFill>
            <a:srgbClr val="B75B5B"/>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736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1"/>
          <p:cNvSpPr>
            <a:spLocks noGrp="1"/>
          </p:cNvSpPr>
          <p:nvPr>
            <p:ph type="ftr" sz="quarter" idx="10"/>
          </p:nvPr>
        </p:nvSpPr>
        <p:spPr/>
        <p:txBody>
          <a:bodyPr/>
          <a:lstStyle>
            <a:lvl1pPr>
              <a:defRPr/>
            </a:lvl1pPr>
          </a:lstStyle>
          <a:p>
            <a:pPr>
              <a:defRPr/>
            </a:pPr>
            <a:fld id="{C05DA1BF-64E8-A74C-8F32-48166D2CD8F1}" type="slidenum">
              <a:rPr lang="en-US"/>
              <a:pPr>
                <a:defRPr/>
              </a:pPr>
              <a:t>‹#›</a:t>
            </a:fld>
            <a:endParaRPr lang="en-US" dirty="0"/>
          </a:p>
        </p:txBody>
      </p:sp>
      <p:grpSp>
        <p:nvGrpSpPr>
          <p:cNvPr id="11" name="Google Shape;8361;p67"/>
          <p:cNvGrpSpPr/>
          <p:nvPr userDrawn="1"/>
        </p:nvGrpSpPr>
        <p:grpSpPr>
          <a:xfrm>
            <a:off x="719029" y="458429"/>
            <a:ext cx="839896" cy="843685"/>
            <a:chOff x="-49764975" y="3551225"/>
            <a:chExt cx="299300" cy="300650"/>
          </a:xfrm>
          <a:solidFill>
            <a:srgbClr val="B75B5B"/>
          </a:solidFill>
        </p:grpSpPr>
        <p:sp>
          <p:nvSpPr>
            <p:cNvPr id="12"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3"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4"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5"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6"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7"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8"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9"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0"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1"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2"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25" name="Straight Connector 24"/>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30"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7589044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Footer Placeholder 1"/>
          <p:cNvSpPr>
            <a:spLocks noGrp="1"/>
          </p:cNvSpPr>
          <p:nvPr>
            <p:ph type="ftr" sz="quarter" idx="10"/>
          </p:nvPr>
        </p:nvSpPr>
        <p:spPr/>
        <p:txBody>
          <a:bodyPr/>
          <a:lstStyle>
            <a:lvl1pPr>
              <a:defRPr/>
            </a:lvl1pPr>
          </a:lstStyle>
          <a:p>
            <a:pPr>
              <a:defRPr/>
            </a:pPr>
            <a:fld id="{7153872E-0D74-D04B-92BD-E139AD2FFB48}" type="slidenum">
              <a:rPr lang="en-US"/>
              <a:pPr>
                <a:defRPr/>
              </a:pPr>
              <a:t>‹#›</a:t>
            </a:fld>
            <a:endParaRPr lang="en-US" dirty="0"/>
          </a:p>
        </p:txBody>
      </p:sp>
      <p:sp>
        <p:nvSpPr>
          <p:cNvPr id="5" name="Title 1"/>
          <p:cNvSpPr txBox="1">
            <a:spLocks/>
          </p:cNvSpPr>
          <p:nvPr userDrawn="1"/>
        </p:nvSpPr>
        <p:spPr bwMode="auto">
          <a:xfrm>
            <a:off x="1917700" y="459930"/>
            <a:ext cx="12617450" cy="47625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1096963" rtl="0" eaLnBrk="0" fontAlgn="base" hangingPunct="0">
              <a:lnSpc>
                <a:spcPct val="90000"/>
              </a:lnSpc>
              <a:spcBef>
                <a:spcPct val="0"/>
              </a:spcBef>
              <a:spcAft>
                <a:spcPct val="0"/>
              </a:spcAft>
              <a:defRPr sz="2500" b="1" i="0" kern="1200" baseline="0">
                <a:solidFill>
                  <a:srgbClr val="B75B5B"/>
                </a:solidFill>
                <a:latin typeface="Roboto Regular" charset="0"/>
                <a:ea typeface="+mj-ea"/>
                <a:cs typeface="+mj-cs"/>
              </a:defRPr>
            </a:lvl1pPr>
            <a:lvl2pPr algn="l" defTabSz="1096963" rtl="0" eaLnBrk="0" fontAlgn="base" hangingPunct="0">
              <a:lnSpc>
                <a:spcPct val="90000"/>
              </a:lnSpc>
              <a:spcBef>
                <a:spcPct val="0"/>
              </a:spcBef>
              <a:spcAft>
                <a:spcPct val="0"/>
              </a:spcAft>
              <a:defRPr sz="5200">
                <a:solidFill>
                  <a:schemeClr val="tx1"/>
                </a:solidFill>
                <a:latin typeface="Myriad Pro Condensed" charset="0"/>
              </a:defRPr>
            </a:lvl2pPr>
            <a:lvl3pPr algn="l" defTabSz="1096963" rtl="0" eaLnBrk="0" fontAlgn="base" hangingPunct="0">
              <a:lnSpc>
                <a:spcPct val="90000"/>
              </a:lnSpc>
              <a:spcBef>
                <a:spcPct val="0"/>
              </a:spcBef>
              <a:spcAft>
                <a:spcPct val="0"/>
              </a:spcAft>
              <a:defRPr sz="5200">
                <a:solidFill>
                  <a:schemeClr val="tx1"/>
                </a:solidFill>
                <a:latin typeface="Myriad Pro Condensed" charset="0"/>
              </a:defRPr>
            </a:lvl3pPr>
            <a:lvl4pPr algn="l" defTabSz="1096963" rtl="0" eaLnBrk="0" fontAlgn="base" hangingPunct="0">
              <a:lnSpc>
                <a:spcPct val="90000"/>
              </a:lnSpc>
              <a:spcBef>
                <a:spcPct val="0"/>
              </a:spcBef>
              <a:spcAft>
                <a:spcPct val="0"/>
              </a:spcAft>
              <a:defRPr sz="5200">
                <a:solidFill>
                  <a:schemeClr val="tx1"/>
                </a:solidFill>
                <a:latin typeface="Myriad Pro Condensed" charset="0"/>
              </a:defRPr>
            </a:lvl4pPr>
            <a:lvl5pPr algn="l" defTabSz="1096963" rtl="0" eaLnBrk="0" fontAlgn="base" hangingPunct="0">
              <a:lnSpc>
                <a:spcPct val="90000"/>
              </a:lnSpc>
              <a:spcBef>
                <a:spcPct val="0"/>
              </a:spcBef>
              <a:spcAft>
                <a:spcPct val="0"/>
              </a:spcAft>
              <a:defRPr sz="5200">
                <a:solidFill>
                  <a:schemeClr val="tx1"/>
                </a:solidFill>
                <a:latin typeface="Myriad Pro Condensed" charset="0"/>
              </a:defRPr>
            </a:lvl5pPr>
            <a:lvl6pPr marL="457200" algn="l" defTabSz="1096963" rtl="0" fontAlgn="base">
              <a:lnSpc>
                <a:spcPct val="90000"/>
              </a:lnSpc>
              <a:spcBef>
                <a:spcPct val="0"/>
              </a:spcBef>
              <a:spcAft>
                <a:spcPct val="0"/>
              </a:spcAft>
              <a:defRPr sz="5200">
                <a:solidFill>
                  <a:schemeClr val="tx1"/>
                </a:solidFill>
                <a:latin typeface="Myriad Pro Condensed" charset="0"/>
              </a:defRPr>
            </a:lvl6pPr>
            <a:lvl7pPr marL="914400" algn="l" defTabSz="1096963" rtl="0" fontAlgn="base">
              <a:lnSpc>
                <a:spcPct val="90000"/>
              </a:lnSpc>
              <a:spcBef>
                <a:spcPct val="0"/>
              </a:spcBef>
              <a:spcAft>
                <a:spcPct val="0"/>
              </a:spcAft>
              <a:defRPr sz="5200">
                <a:solidFill>
                  <a:schemeClr val="tx1"/>
                </a:solidFill>
                <a:latin typeface="Myriad Pro Condensed" charset="0"/>
              </a:defRPr>
            </a:lvl7pPr>
            <a:lvl8pPr marL="1371600" algn="l" defTabSz="1096963" rtl="0" fontAlgn="base">
              <a:lnSpc>
                <a:spcPct val="90000"/>
              </a:lnSpc>
              <a:spcBef>
                <a:spcPct val="0"/>
              </a:spcBef>
              <a:spcAft>
                <a:spcPct val="0"/>
              </a:spcAft>
              <a:defRPr sz="5200">
                <a:solidFill>
                  <a:schemeClr val="tx1"/>
                </a:solidFill>
                <a:latin typeface="Myriad Pro Condensed" charset="0"/>
              </a:defRPr>
            </a:lvl8pPr>
            <a:lvl9pPr marL="1828800" algn="l" defTabSz="1096963" rtl="0" fontAlgn="base">
              <a:lnSpc>
                <a:spcPct val="90000"/>
              </a:lnSpc>
              <a:spcBef>
                <a:spcPct val="0"/>
              </a:spcBef>
              <a:spcAft>
                <a:spcPct val="0"/>
              </a:spcAft>
              <a:defRPr sz="5200">
                <a:solidFill>
                  <a:schemeClr val="tx1"/>
                </a:solidFill>
                <a:latin typeface="Myriad Pro Condensed" charset="0"/>
              </a:defRPr>
            </a:lvl9pPr>
          </a:lstStyle>
          <a:p>
            <a:r>
              <a:rPr lang="en-US" smtClean="0"/>
              <a:t>Click to edit Master title style</a:t>
            </a:r>
            <a:endParaRPr lang="en-US" dirty="0"/>
          </a:p>
        </p:txBody>
      </p:sp>
      <p:grpSp>
        <p:nvGrpSpPr>
          <p:cNvPr id="7" name="Google Shape;8361;p67"/>
          <p:cNvGrpSpPr/>
          <p:nvPr userDrawn="1"/>
        </p:nvGrpSpPr>
        <p:grpSpPr>
          <a:xfrm>
            <a:off x="719029" y="458429"/>
            <a:ext cx="839896" cy="843685"/>
            <a:chOff x="-49764975" y="3551225"/>
            <a:chExt cx="299300" cy="300650"/>
          </a:xfrm>
          <a:solidFill>
            <a:srgbClr val="B75B5B"/>
          </a:solidFill>
        </p:grpSpPr>
        <p:sp>
          <p:nvSpPr>
            <p:cNvPr id="8"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9"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0"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1"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2"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3"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4"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5"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6"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7"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8"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19" name="Straight Connector 18"/>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20"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001795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1"/>
          <p:cNvSpPr>
            <a:spLocks noGrp="1"/>
          </p:cNvSpPr>
          <p:nvPr>
            <p:ph type="ftr" sz="quarter" idx="10"/>
          </p:nvPr>
        </p:nvSpPr>
        <p:spPr/>
        <p:txBody>
          <a:bodyPr/>
          <a:lstStyle>
            <a:lvl1pPr>
              <a:defRPr/>
            </a:lvl1pPr>
          </a:lstStyle>
          <a:p>
            <a:pPr>
              <a:defRPr/>
            </a:pPr>
            <a:fld id="{4A89B6D0-3A46-B043-911D-4B768D0DA366}" type="slidenum">
              <a:rPr lang="en-US"/>
              <a:pPr>
                <a:defRPr/>
              </a:pPr>
              <a:t>‹#›</a:t>
            </a:fld>
            <a:endParaRPr lang="en-US" dirty="0"/>
          </a:p>
        </p:txBody>
      </p:sp>
      <p:sp>
        <p:nvSpPr>
          <p:cNvPr id="20"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grpSp>
        <p:nvGrpSpPr>
          <p:cNvPr id="22" name="Google Shape;8361;p67"/>
          <p:cNvGrpSpPr/>
          <p:nvPr userDrawn="1"/>
        </p:nvGrpSpPr>
        <p:grpSpPr>
          <a:xfrm>
            <a:off x="719029" y="458429"/>
            <a:ext cx="839896" cy="843685"/>
            <a:chOff x="-49764975" y="3551225"/>
            <a:chExt cx="299300" cy="300650"/>
          </a:xfrm>
          <a:solidFill>
            <a:srgbClr val="B75B5B"/>
          </a:solidFill>
        </p:grpSpPr>
        <p:sp>
          <p:nvSpPr>
            <p:cNvPr id="23"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4"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5"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6"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7"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8"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9"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30"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31"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32"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33"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34" name="Straight Connector 33"/>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35"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907730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1"/>
          <p:cNvSpPr>
            <a:spLocks noGrp="1"/>
          </p:cNvSpPr>
          <p:nvPr>
            <p:ph type="ftr" sz="quarter" idx="10"/>
          </p:nvPr>
        </p:nvSpPr>
        <p:spPr/>
        <p:txBody>
          <a:bodyPr/>
          <a:lstStyle>
            <a:lvl1pPr>
              <a:defRPr/>
            </a:lvl1pPr>
          </a:lstStyle>
          <a:p>
            <a:pPr>
              <a:defRPr/>
            </a:pPr>
            <a:fld id="{511B4046-B587-774E-8327-47F51CED8579}" type="slidenum">
              <a:rPr lang="en-US"/>
              <a:pPr>
                <a:defRPr/>
              </a:pPr>
              <a:t>‹#›</a:t>
            </a:fld>
            <a:endParaRPr lang="en-US" dirty="0"/>
          </a:p>
        </p:txBody>
      </p:sp>
      <p:sp>
        <p:nvSpPr>
          <p:cNvPr id="8"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grpSp>
        <p:nvGrpSpPr>
          <p:cNvPr id="10" name="Google Shape;8361;p67"/>
          <p:cNvGrpSpPr/>
          <p:nvPr userDrawn="1"/>
        </p:nvGrpSpPr>
        <p:grpSpPr>
          <a:xfrm>
            <a:off x="719029" y="458429"/>
            <a:ext cx="839896" cy="843685"/>
            <a:chOff x="-49764975" y="3551225"/>
            <a:chExt cx="299300" cy="300650"/>
          </a:xfrm>
          <a:solidFill>
            <a:srgbClr val="B75B5B"/>
          </a:solidFill>
        </p:grpSpPr>
        <p:sp>
          <p:nvSpPr>
            <p:cNvPr id="11"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2"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3"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4"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5"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6"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7"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8"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9"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0"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1"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22" name="Straight Connector 21"/>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23"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505777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1"/>
          <p:cNvSpPr>
            <a:spLocks noGrp="1"/>
          </p:cNvSpPr>
          <p:nvPr>
            <p:ph type="ftr" sz="quarter" idx="10"/>
          </p:nvPr>
        </p:nvSpPr>
        <p:spPr/>
        <p:txBody>
          <a:bodyPr/>
          <a:lstStyle>
            <a:lvl1pPr>
              <a:defRPr/>
            </a:lvl1pPr>
          </a:lstStyle>
          <a:p>
            <a:pPr>
              <a:defRPr/>
            </a:pPr>
            <a:fld id="{3584016A-F286-2245-9B4D-58D419C0B3CB}" type="slidenum">
              <a:rPr lang="en-US"/>
              <a:pPr>
                <a:defRPr/>
              </a:pPr>
              <a:t>‹#›</a:t>
            </a:fld>
            <a:endParaRPr lang="en-US" dirty="0"/>
          </a:p>
        </p:txBody>
      </p:sp>
      <p:sp>
        <p:nvSpPr>
          <p:cNvPr id="4"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cxnSp>
        <p:nvCxnSpPr>
          <p:cNvPr id="18" name="Straight Connector 17"/>
          <p:cNvCxnSpPr/>
          <p:nvPr userDrawn="1"/>
        </p:nvCxnSpPr>
        <p:spPr>
          <a:xfrm>
            <a:off x="1707976" y="438151"/>
            <a:ext cx="0" cy="995284"/>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19" name="Content Placeholder 29"/>
          <p:cNvSpPr>
            <a:spLocks noGrp="1"/>
          </p:cNvSpPr>
          <p:nvPr>
            <p:ph sz="quarter" idx="11" hasCustomPrompt="1"/>
          </p:nvPr>
        </p:nvSpPr>
        <p:spPr>
          <a:xfrm>
            <a:off x="1917700" y="941310"/>
            <a:ext cx="12617450" cy="492125"/>
          </a:xfrm>
        </p:spPr>
        <p:txBody>
          <a:bodyPr/>
          <a:lstStyle>
            <a:lvl1pPr marL="0" indent="0">
              <a:buNone/>
              <a:defRPr sz="3200" b="1" baseline="0">
                <a:solidFill>
                  <a:schemeClr val="bg2">
                    <a:lumMod val="50000"/>
                  </a:schemeClr>
                </a:solidFill>
              </a:defRPr>
            </a:lvl1pPr>
          </a:lstStyle>
          <a:p>
            <a:pPr lvl="0"/>
            <a:r>
              <a:rPr lang="en-US" dirty="0" smtClean="0"/>
              <a:t>Click to edit Master title style</a:t>
            </a:r>
            <a:endParaRPr lang="en-US" dirty="0"/>
          </a:p>
        </p:txBody>
      </p:sp>
      <p:grpSp>
        <p:nvGrpSpPr>
          <p:cNvPr id="21" name="Google Shape;10830;p73"/>
          <p:cNvGrpSpPr/>
          <p:nvPr userDrawn="1"/>
        </p:nvGrpSpPr>
        <p:grpSpPr>
          <a:xfrm>
            <a:off x="653605" y="495098"/>
            <a:ext cx="844648" cy="853877"/>
            <a:chOff x="-2668225" y="3239075"/>
            <a:chExt cx="288300" cy="291450"/>
          </a:xfrm>
          <a:solidFill>
            <a:srgbClr val="B75B5B"/>
          </a:solidFill>
        </p:grpSpPr>
        <p:sp>
          <p:nvSpPr>
            <p:cNvPr id="22" name="Google Shape;10831;p7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32;p7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833;p7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34;p7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35;p7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5529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2899276" y="2763707"/>
            <a:ext cx="12617450" cy="476250"/>
          </a:xfrm>
          <a:ln>
            <a:noFill/>
          </a:ln>
        </p:spPr>
        <p:txBody>
          <a:bodyPr/>
          <a:lstStyle>
            <a:lvl1pPr>
              <a:defRPr sz="3800" b="1">
                <a:solidFill>
                  <a:srgbClr val="B75B5B"/>
                </a:solidFill>
              </a:defRPr>
            </a:lvl1pPr>
          </a:lstStyle>
          <a:p>
            <a:r>
              <a:rPr lang="en-US" dirty="0" smtClean="0"/>
              <a:t>Click to edit Master title style</a:t>
            </a:r>
            <a:endParaRPr lang="en-US" dirty="0"/>
          </a:p>
        </p:txBody>
      </p:sp>
      <p:cxnSp>
        <p:nvCxnSpPr>
          <p:cNvPr id="18" name="Straight Connector 17"/>
          <p:cNvCxnSpPr/>
          <p:nvPr userDrawn="1"/>
        </p:nvCxnSpPr>
        <p:spPr>
          <a:xfrm flipH="1">
            <a:off x="2654902" y="2407005"/>
            <a:ext cx="1" cy="1870528"/>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19" name="Content Placeholder 29"/>
          <p:cNvSpPr>
            <a:spLocks noGrp="1"/>
          </p:cNvSpPr>
          <p:nvPr>
            <p:ph sz="quarter" idx="11" hasCustomPrompt="1"/>
          </p:nvPr>
        </p:nvSpPr>
        <p:spPr>
          <a:xfrm>
            <a:off x="2899276" y="3379585"/>
            <a:ext cx="12617450" cy="492125"/>
          </a:xfrm>
        </p:spPr>
        <p:txBody>
          <a:bodyPr/>
          <a:lstStyle>
            <a:lvl1pPr marL="0" indent="0">
              <a:buNone/>
              <a:defRPr sz="5000" b="1" baseline="0">
                <a:solidFill>
                  <a:schemeClr val="bg2">
                    <a:lumMod val="50000"/>
                  </a:schemeClr>
                </a:solidFill>
              </a:defRPr>
            </a:lvl1pPr>
          </a:lstStyle>
          <a:p>
            <a:pPr lvl="0"/>
            <a:r>
              <a:rPr lang="en-US" dirty="0" smtClean="0"/>
              <a:t>Click to edit Master title style</a:t>
            </a:r>
            <a:endParaRPr lang="en-US" dirty="0"/>
          </a:p>
        </p:txBody>
      </p:sp>
      <p:grpSp>
        <p:nvGrpSpPr>
          <p:cNvPr id="14" name="Google Shape;5814;p63"/>
          <p:cNvGrpSpPr/>
          <p:nvPr userDrawn="1"/>
        </p:nvGrpSpPr>
        <p:grpSpPr>
          <a:xfrm>
            <a:off x="792766" y="2493067"/>
            <a:ext cx="1617763" cy="1617763"/>
            <a:chOff x="899850" y="4987509"/>
            <a:chExt cx="481825" cy="481825"/>
          </a:xfrm>
          <a:solidFill>
            <a:srgbClr val="B75B5B"/>
          </a:solidFill>
        </p:grpSpPr>
        <p:sp>
          <p:nvSpPr>
            <p:cNvPr id="15" name="Google Shape;5815;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6" name="Google Shape;5816;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7" name="Google Shape;5817;p63"/>
            <p:cNvSpPr/>
            <p:nvPr/>
          </p:nvSpPr>
          <p:spPr>
            <a:xfrm>
              <a:off x="899850" y="4987509"/>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fld id="{C87F34E0-B995-144D-9508-DF5A106E981F}" type="slidenum">
              <a:rPr lang="en-US"/>
              <a:pPr>
                <a:defRPr/>
              </a:pPr>
              <a:t>‹#›</a:t>
            </a:fld>
            <a:endParaRPr lang="en-US" dirty="0"/>
          </a:p>
        </p:txBody>
      </p:sp>
    </p:spTree>
    <p:extLst>
      <p:ext uri="{BB962C8B-B14F-4D97-AF65-F5344CB8AC3E}">
        <p14:creationId xmlns:p14="http://schemas.microsoft.com/office/powerpoint/2010/main" val="20404055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 name="Title Placeholder 1"/>
          <p:cNvSpPr>
            <a:spLocks noGrp="1"/>
          </p:cNvSpPr>
          <p:nvPr>
            <p:ph type="title"/>
          </p:nvPr>
        </p:nvSpPr>
        <p:spPr bwMode="auto">
          <a:xfrm>
            <a:off x="1006475" y="438150"/>
            <a:ext cx="12617450" cy="159067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useBgFill="1">
        <p:nvSpPr>
          <p:cNvPr id="1027" name="Text Placeholder 2"/>
          <p:cNvSpPr>
            <a:spLocks noGrp="1"/>
          </p:cNvSpPr>
          <p:nvPr>
            <p:ph type="body" idx="1"/>
          </p:nvPr>
        </p:nvSpPr>
        <p:spPr bwMode="auto">
          <a:xfrm>
            <a:off x="1006475" y="2190750"/>
            <a:ext cx="12617450" cy="52212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dirty="0"/>
              <a:t>Click to edit Master text styles</a:t>
            </a:r>
          </a:p>
          <a:p>
            <a:pPr lvl="1"/>
            <a:r>
              <a:rPr lang="en-US" altLang="x-none" dirty="0"/>
              <a:t>Second level</a:t>
            </a:r>
          </a:p>
          <a:p>
            <a:pPr lvl="2"/>
            <a:r>
              <a:rPr lang="en-US" altLang="x-none" dirty="0"/>
              <a:t>Third level</a:t>
            </a:r>
          </a:p>
          <a:p>
            <a:pPr lvl="3"/>
            <a:r>
              <a:rPr lang="en-US" altLang="x-none" dirty="0"/>
              <a:t>Fourth level</a:t>
            </a:r>
          </a:p>
          <a:p>
            <a:pPr lvl="4"/>
            <a:r>
              <a:rPr lang="en-US" altLang="x-none" dirty="0"/>
              <a:t>Fifth level</a:t>
            </a:r>
          </a:p>
        </p:txBody>
      </p:sp>
      <p:sp>
        <p:nvSpPr>
          <p:cNvPr id="2" name="Footer Placeholder 1"/>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fld id="{6E4E15D0-F8B7-5A4A-B5C8-2ED2BF152A1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56" r:id="rId1"/>
    <p:sldLayoutId id="2147483769" r:id="rId2"/>
    <p:sldLayoutId id="2147483757" r:id="rId3"/>
    <p:sldLayoutId id="2147483758" r:id="rId4"/>
    <p:sldLayoutId id="2147483759" r:id="rId5"/>
    <p:sldLayoutId id="2147483760" r:id="rId6"/>
    <p:sldLayoutId id="2147483761" r:id="rId7"/>
    <p:sldLayoutId id="2147483770" r:id="rId8"/>
    <p:sldLayoutId id="2147483762" r:id="rId9"/>
    <p:sldLayoutId id="2147483763" r:id="rId10"/>
    <p:sldLayoutId id="2147483764" r:id="rId11"/>
    <p:sldLayoutId id="2147483765" r:id="rId12"/>
    <p:sldLayoutId id="2147483766" r:id="rId13"/>
    <p:sldLayoutId id="2147483767" r:id="rId14"/>
    <p:sldLayoutId id="2147483768" r:id="rId15"/>
  </p:sldLayoutIdLst>
  <p:timing>
    <p:tnLst>
      <p:par>
        <p:cTn id="1" dur="indefinite" restart="never" nodeType="tmRoot"/>
      </p:par>
    </p:tnLst>
  </p:timing>
  <p:hf hdr="0" ftr="0" dt="0"/>
  <p:txStyles>
    <p:titleStyle>
      <a:lvl1pPr algn="l" defTabSz="1096963" rtl="0" eaLnBrk="0" fontAlgn="base" hangingPunct="0">
        <a:lnSpc>
          <a:spcPct val="90000"/>
        </a:lnSpc>
        <a:spcBef>
          <a:spcPct val="0"/>
        </a:spcBef>
        <a:spcAft>
          <a:spcPct val="0"/>
        </a:spcAft>
        <a:defRPr sz="4000" b="0" i="0" kern="1200" baseline="0">
          <a:solidFill>
            <a:srgbClr val="434343"/>
          </a:solidFill>
          <a:latin typeface="Roboto Regular" charset="0"/>
          <a:ea typeface="+mj-ea"/>
          <a:cs typeface="+mj-cs"/>
        </a:defRPr>
      </a:lvl1pPr>
      <a:lvl2pPr algn="l" defTabSz="1096963" rtl="0" eaLnBrk="0" fontAlgn="base" hangingPunct="0">
        <a:lnSpc>
          <a:spcPct val="90000"/>
        </a:lnSpc>
        <a:spcBef>
          <a:spcPct val="0"/>
        </a:spcBef>
        <a:spcAft>
          <a:spcPct val="0"/>
        </a:spcAft>
        <a:defRPr sz="5200">
          <a:solidFill>
            <a:schemeClr val="tx1"/>
          </a:solidFill>
          <a:latin typeface="Myriad Pro Condensed" charset="0"/>
        </a:defRPr>
      </a:lvl2pPr>
      <a:lvl3pPr algn="l" defTabSz="1096963" rtl="0" eaLnBrk="0" fontAlgn="base" hangingPunct="0">
        <a:lnSpc>
          <a:spcPct val="90000"/>
        </a:lnSpc>
        <a:spcBef>
          <a:spcPct val="0"/>
        </a:spcBef>
        <a:spcAft>
          <a:spcPct val="0"/>
        </a:spcAft>
        <a:defRPr sz="5200">
          <a:solidFill>
            <a:schemeClr val="tx1"/>
          </a:solidFill>
          <a:latin typeface="Myriad Pro Condensed" charset="0"/>
        </a:defRPr>
      </a:lvl3pPr>
      <a:lvl4pPr algn="l" defTabSz="1096963" rtl="0" eaLnBrk="0" fontAlgn="base" hangingPunct="0">
        <a:lnSpc>
          <a:spcPct val="90000"/>
        </a:lnSpc>
        <a:spcBef>
          <a:spcPct val="0"/>
        </a:spcBef>
        <a:spcAft>
          <a:spcPct val="0"/>
        </a:spcAft>
        <a:defRPr sz="5200">
          <a:solidFill>
            <a:schemeClr val="tx1"/>
          </a:solidFill>
          <a:latin typeface="Myriad Pro Condensed" charset="0"/>
        </a:defRPr>
      </a:lvl4pPr>
      <a:lvl5pPr algn="l" defTabSz="1096963" rtl="0" eaLnBrk="0" fontAlgn="base" hangingPunct="0">
        <a:lnSpc>
          <a:spcPct val="90000"/>
        </a:lnSpc>
        <a:spcBef>
          <a:spcPct val="0"/>
        </a:spcBef>
        <a:spcAft>
          <a:spcPct val="0"/>
        </a:spcAft>
        <a:defRPr sz="5200">
          <a:solidFill>
            <a:schemeClr val="tx1"/>
          </a:solidFill>
          <a:latin typeface="Myriad Pro Condensed" charset="0"/>
        </a:defRPr>
      </a:lvl5pPr>
      <a:lvl6pPr marL="457200" algn="l" defTabSz="1096963" rtl="0" fontAlgn="base">
        <a:lnSpc>
          <a:spcPct val="90000"/>
        </a:lnSpc>
        <a:spcBef>
          <a:spcPct val="0"/>
        </a:spcBef>
        <a:spcAft>
          <a:spcPct val="0"/>
        </a:spcAft>
        <a:defRPr sz="5200">
          <a:solidFill>
            <a:schemeClr val="tx1"/>
          </a:solidFill>
          <a:latin typeface="Myriad Pro Condensed" charset="0"/>
        </a:defRPr>
      </a:lvl6pPr>
      <a:lvl7pPr marL="914400" algn="l" defTabSz="1096963" rtl="0" fontAlgn="base">
        <a:lnSpc>
          <a:spcPct val="90000"/>
        </a:lnSpc>
        <a:spcBef>
          <a:spcPct val="0"/>
        </a:spcBef>
        <a:spcAft>
          <a:spcPct val="0"/>
        </a:spcAft>
        <a:defRPr sz="5200">
          <a:solidFill>
            <a:schemeClr val="tx1"/>
          </a:solidFill>
          <a:latin typeface="Myriad Pro Condensed" charset="0"/>
        </a:defRPr>
      </a:lvl7pPr>
      <a:lvl8pPr marL="1371600" algn="l" defTabSz="1096963" rtl="0" fontAlgn="base">
        <a:lnSpc>
          <a:spcPct val="90000"/>
        </a:lnSpc>
        <a:spcBef>
          <a:spcPct val="0"/>
        </a:spcBef>
        <a:spcAft>
          <a:spcPct val="0"/>
        </a:spcAft>
        <a:defRPr sz="5200">
          <a:solidFill>
            <a:schemeClr val="tx1"/>
          </a:solidFill>
          <a:latin typeface="Myriad Pro Condensed" charset="0"/>
        </a:defRPr>
      </a:lvl8pPr>
      <a:lvl9pPr marL="1828800" algn="l" defTabSz="1096963" rtl="0" fontAlgn="base">
        <a:lnSpc>
          <a:spcPct val="90000"/>
        </a:lnSpc>
        <a:spcBef>
          <a:spcPct val="0"/>
        </a:spcBef>
        <a:spcAft>
          <a:spcPct val="0"/>
        </a:spcAft>
        <a:defRPr sz="5200">
          <a:solidFill>
            <a:schemeClr val="tx1"/>
          </a:solidFill>
          <a:latin typeface="Myriad Pro Condensed" charset="0"/>
        </a:defRPr>
      </a:lvl9pPr>
    </p:titleStyle>
    <p:body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6.emf"/><Relationship Id="rId5" Type="http://schemas.openxmlformats.org/officeDocument/2006/relationships/image" Target="../media/image16.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10.em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9.emf"/></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chart" Target="../charts/char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6.emf"/></Relationships>
</file>

<file path=ppt/slides/_rels/slide49.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emf"/><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4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3.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3.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4.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4.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5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5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1.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1.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4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84.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85.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86.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87.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8.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89.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69938" y="1132243"/>
            <a:ext cx="13161962" cy="1371600"/>
          </a:xfrm>
        </p:spPr>
        <p:txBody>
          <a:bodyPr rtlCol="0">
            <a:noAutofit/>
          </a:bodyPr>
          <a:lstStyle/>
          <a:p>
            <a:pPr algn="l">
              <a:defRPr/>
            </a:pPr>
            <a:r>
              <a:rPr lang="en-US" sz="5100" b="1" dirty="0">
                <a:solidFill>
                  <a:srgbClr val="B75B5B"/>
                </a:solidFill>
              </a:rPr>
              <a:t>Improving ML Training </a:t>
            </a:r>
            <a:r>
              <a:rPr lang="en-US" sz="5100" b="1" dirty="0" smtClean="0">
                <a:solidFill>
                  <a:srgbClr val="B75B5B"/>
                </a:solidFill>
              </a:rPr>
              <a:t>and Inference</a:t>
            </a:r>
            <a:br>
              <a:rPr lang="en-US" sz="5100" b="1" dirty="0" smtClean="0">
                <a:solidFill>
                  <a:srgbClr val="B75B5B"/>
                </a:solidFill>
              </a:rPr>
            </a:br>
            <a:r>
              <a:rPr lang="en-US" sz="5100" b="1" dirty="0" smtClean="0">
                <a:solidFill>
                  <a:srgbClr val="B75B5B"/>
                </a:solidFill>
              </a:rPr>
              <a:t>with Dynamic </a:t>
            </a:r>
            <a:r>
              <a:rPr lang="en-US" sz="5100" b="1" dirty="0" err="1" smtClean="0">
                <a:solidFill>
                  <a:srgbClr val="B75B5B"/>
                </a:solidFill>
              </a:rPr>
              <a:t>Hyperparameter</a:t>
            </a:r>
            <a:r>
              <a:rPr lang="en-US" sz="5100" b="1" dirty="0">
                <a:solidFill>
                  <a:srgbClr val="B75B5B"/>
                </a:solidFill>
              </a:rPr>
              <a:t> </a:t>
            </a:r>
            <a:r>
              <a:rPr lang="en-US" sz="5100" b="1" dirty="0" smtClean="0">
                <a:solidFill>
                  <a:srgbClr val="B75B5B"/>
                </a:solidFill>
              </a:rPr>
              <a:t>Optimization </a:t>
            </a:r>
            <a:endParaRPr lang="en-US" sz="5100" b="1" dirty="0">
              <a:solidFill>
                <a:srgbClr val="B75B5B"/>
              </a:solidFill>
            </a:endParaRPr>
          </a:p>
        </p:txBody>
      </p:sp>
      <p:sp>
        <p:nvSpPr>
          <p:cNvPr id="6148" name="Text Box 4"/>
          <p:cNvSpPr txBox="1">
            <a:spLocks noChangeArrowheads="1"/>
          </p:cNvSpPr>
          <p:nvPr/>
        </p:nvSpPr>
        <p:spPr bwMode="auto">
          <a:xfrm>
            <a:off x="769938" y="3271545"/>
            <a:ext cx="12587287"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30622" tIns="65311" rIns="130622" bIns="65311">
            <a:spAutoFit/>
          </a:bodyPr>
          <a:lstStyle>
            <a:lvl1pPr eaLnBrk="0" hangingPunct="0">
              <a:defRPr sz="4600" b="1">
                <a:solidFill>
                  <a:schemeClr val="tx1"/>
                </a:solidFill>
                <a:latin typeface="Arial" charset="0"/>
              </a:defRPr>
            </a:lvl1pPr>
            <a:lvl2pPr marL="742950" indent="-285750" eaLnBrk="0" hangingPunct="0">
              <a:defRPr sz="4600" b="1">
                <a:solidFill>
                  <a:schemeClr val="tx1"/>
                </a:solidFill>
                <a:latin typeface="Arial" charset="0"/>
              </a:defRPr>
            </a:lvl2pPr>
            <a:lvl3pPr marL="1143000" indent="-228600" eaLnBrk="0" hangingPunct="0">
              <a:defRPr sz="4600" b="1">
                <a:solidFill>
                  <a:schemeClr val="tx1"/>
                </a:solidFill>
                <a:latin typeface="Arial" charset="0"/>
              </a:defRPr>
            </a:lvl3pPr>
            <a:lvl4pPr marL="1600200" indent="-228600" eaLnBrk="0" hangingPunct="0">
              <a:defRPr sz="4600" b="1">
                <a:solidFill>
                  <a:schemeClr val="tx1"/>
                </a:solidFill>
                <a:latin typeface="Arial" charset="0"/>
              </a:defRPr>
            </a:lvl4pPr>
            <a:lvl5pPr marL="2057400" indent="-228600" eaLnBrk="0" hangingPunct="0">
              <a:defRPr sz="4600" b="1">
                <a:solidFill>
                  <a:schemeClr val="tx1"/>
                </a:solidFill>
                <a:latin typeface="Arial" charset="0"/>
              </a:defRPr>
            </a:lvl5pPr>
            <a:lvl6pPr marL="2514600" indent="-228600" eaLnBrk="0" fontAlgn="base" hangingPunct="0">
              <a:spcBef>
                <a:spcPct val="0"/>
              </a:spcBef>
              <a:spcAft>
                <a:spcPct val="0"/>
              </a:spcAft>
              <a:defRPr sz="4600" b="1">
                <a:solidFill>
                  <a:schemeClr val="tx1"/>
                </a:solidFill>
                <a:latin typeface="Arial" charset="0"/>
              </a:defRPr>
            </a:lvl6pPr>
            <a:lvl7pPr marL="2971800" indent="-228600" eaLnBrk="0" fontAlgn="base" hangingPunct="0">
              <a:spcBef>
                <a:spcPct val="0"/>
              </a:spcBef>
              <a:spcAft>
                <a:spcPct val="0"/>
              </a:spcAft>
              <a:defRPr sz="4600" b="1">
                <a:solidFill>
                  <a:schemeClr val="tx1"/>
                </a:solidFill>
                <a:latin typeface="Arial" charset="0"/>
              </a:defRPr>
            </a:lvl7pPr>
            <a:lvl8pPr marL="3429000" indent="-228600" eaLnBrk="0" fontAlgn="base" hangingPunct="0">
              <a:spcBef>
                <a:spcPct val="0"/>
              </a:spcBef>
              <a:spcAft>
                <a:spcPct val="0"/>
              </a:spcAft>
              <a:defRPr sz="4600" b="1">
                <a:solidFill>
                  <a:schemeClr val="tx1"/>
                </a:solidFill>
                <a:latin typeface="Arial" charset="0"/>
              </a:defRPr>
            </a:lvl8pPr>
            <a:lvl9pPr marL="3886200" indent="-228600" eaLnBrk="0" fontAlgn="base" hangingPunct="0">
              <a:spcBef>
                <a:spcPct val="0"/>
              </a:spcBef>
              <a:spcAft>
                <a:spcPct val="0"/>
              </a:spcAft>
              <a:defRPr sz="4600" b="1">
                <a:solidFill>
                  <a:schemeClr val="tx1"/>
                </a:solidFill>
                <a:latin typeface="Arial" charset="0"/>
              </a:defRPr>
            </a:lvl9pPr>
          </a:lstStyle>
          <a:p>
            <a:pPr eaLnBrk="1" hangingPunct="1">
              <a:spcBef>
                <a:spcPct val="20000"/>
              </a:spcBef>
              <a:defRPr/>
            </a:pPr>
            <a:r>
              <a:rPr lang="en-US" altLang="en-US" sz="3400" b="0" dirty="0" smtClean="0">
                <a:latin typeface="Roboto Regular" charset="0"/>
                <a:ea typeface="Roboto Regular" charset="0"/>
                <a:cs typeface="Roboto Regular" charset="0"/>
              </a:rPr>
              <a:t>Angela Jiang</a:t>
            </a:r>
          </a:p>
        </p:txBody>
      </p:sp>
      <p:sp>
        <p:nvSpPr>
          <p:cNvPr id="17412" name="TextBox 1"/>
          <p:cNvSpPr txBox="1">
            <a:spLocks noChangeArrowheads="1"/>
          </p:cNvSpPr>
          <p:nvPr/>
        </p:nvSpPr>
        <p:spPr bwMode="auto">
          <a:xfrm>
            <a:off x="769938" y="3925595"/>
            <a:ext cx="8235441"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altLang="x-none" sz="2700" dirty="0" smtClean="0">
              <a:latin typeface="Roboto Regular" charset="0"/>
              <a:ea typeface="Roboto Regular" charset="0"/>
              <a:cs typeface="Roboto Regular" charset="0"/>
            </a:endParaRPr>
          </a:p>
          <a:p>
            <a:r>
              <a:rPr lang="en-US" altLang="x-none" sz="2700" dirty="0" smtClean="0">
                <a:latin typeface="Roboto Regular" charset="0"/>
                <a:ea typeface="Roboto Regular" charset="0"/>
                <a:cs typeface="Roboto Regular" charset="0"/>
              </a:rPr>
              <a:t>Thesis committee</a:t>
            </a:r>
            <a:endParaRPr lang="en-US" altLang="x-none" sz="2700" dirty="0">
              <a:latin typeface="Roboto Regular" charset="0"/>
              <a:ea typeface="Roboto Regular" charset="0"/>
              <a:cs typeface="Roboto Regular" charset="0"/>
            </a:endParaRPr>
          </a:p>
          <a:p>
            <a:r>
              <a:rPr lang="en-US" altLang="x-none" sz="2700" b="0" dirty="0" smtClean="0">
                <a:latin typeface="Roboto Regular" charset="0"/>
                <a:ea typeface="Roboto Regular" charset="0"/>
                <a:cs typeface="Roboto Regular" charset="0"/>
              </a:rPr>
              <a:t>Greg Ganger </a:t>
            </a:r>
            <a:r>
              <a:rPr lang="en-US" altLang="x-none" sz="2700" b="0" dirty="0">
                <a:latin typeface="Roboto Regular" charset="0"/>
                <a:ea typeface="Roboto Regular" charset="0"/>
                <a:cs typeface="Roboto Regular" charset="0"/>
              </a:rPr>
              <a:t>(Chair</a:t>
            </a:r>
            <a:r>
              <a:rPr lang="en-US" altLang="x-none" sz="2700" b="0" dirty="0" smtClean="0">
                <a:latin typeface="Roboto Regular" charset="0"/>
                <a:ea typeface="Roboto Regular" charset="0"/>
                <a:cs typeface="Roboto Regular" charset="0"/>
              </a:rPr>
              <a:t>)</a:t>
            </a:r>
          </a:p>
          <a:p>
            <a:r>
              <a:rPr lang="en-US" altLang="x-none" sz="2700" b="0" dirty="0" smtClean="0">
                <a:latin typeface="Roboto Regular" charset="0"/>
                <a:ea typeface="Roboto Regular" charset="0"/>
                <a:cs typeface="Roboto Regular" charset="0"/>
              </a:rPr>
              <a:t>Dave Andersen</a:t>
            </a:r>
          </a:p>
          <a:p>
            <a:r>
              <a:rPr lang="en-US" altLang="x-none" sz="2700" b="0" dirty="0" smtClean="0">
                <a:latin typeface="Roboto Regular" charset="0"/>
                <a:ea typeface="Roboto Regular" charset="0"/>
                <a:cs typeface="Roboto Regular" charset="0"/>
              </a:rPr>
              <a:t>Michael </a:t>
            </a:r>
            <a:r>
              <a:rPr lang="en-US" altLang="x-none" sz="2700" b="0" dirty="0">
                <a:latin typeface="Roboto Regular" charset="0"/>
                <a:ea typeface="Roboto Regular" charset="0"/>
                <a:cs typeface="Roboto Regular" charset="0"/>
              </a:rPr>
              <a:t>Kaminsky</a:t>
            </a:r>
          </a:p>
          <a:p>
            <a:r>
              <a:rPr lang="en-US" altLang="x-none" sz="2700" b="0" dirty="0">
                <a:latin typeface="Roboto Regular" charset="0"/>
                <a:ea typeface="Roboto Regular" charset="0"/>
                <a:cs typeface="Roboto Regular" charset="0"/>
              </a:rPr>
              <a:t>Michael </a:t>
            </a:r>
            <a:r>
              <a:rPr lang="en-US" altLang="x-none" sz="2700" b="0" dirty="0" err="1" smtClean="0">
                <a:latin typeface="Roboto Regular" charset="0"/>
                <a:ea typeface="Roboto Regular" charset="0"/>
                <a:cs typeface="Roboto Regular" charset="0"/>
              </a:rPr>
              <a:t>Kozuch</a:t>
            </a:r>
            <a:endParaRPr lang="en-US" altLang="x-none" sz="2700" b="0" dirty="0" smtClean="0">
              <a:latin typeface="Roboto Regular" charset="0"/>
              <a:ea typeface="Roboto Regular" charset="0"/>
              <a:cs typeface="Roboto Regular" charset="0"/>
            </a:endParaRPr>
          </a:p>
          <a:p>
            <a:r>
              <a:rPr lang="en-US" altLang="x-none" sz="2700" b="0" dirty="0" err="1" smtClean="0">
                <a:latin typeface="Roboto Regular" charset="0"/>
                <a:ea typeface="Roboto Regular" charset="0"/>
                <a:cs typeface="Roboto Regular" charset="0"/>
              </a:rPr>
              <a:t>Padmanabhan</a:t>
            </a:r>
            <a:r>
              <a:rPr lang="en-US" altLang="x-none" sz="2700" b="0" dirty="0" smtClean="0">
                <a:latin typeface="Roboto Regular" charset="0"/>
                <a:ea typeface="Roboto Regular" charset="0"/>
                <a:cs typeface="Roboto Regular" charset="0"/>
              </a:rPr>
              <a:t> Pillai</a:t>
            </a:r>
          </a:p>
          <a:p>
            <a:r>
              <a:rPr lang="en-US" altLang="x-none" sz="2700" b="0" dirty="0" smtClean="0">
                <a:latin typeface="Roboto Regular" charset="0"/>
                <a:ea typeface="Roboto Regular" charset="0"/>
                <a:cs typeface="Roboto Regular" charset="0"/>
              </a:rPr>
              <a:t>Rahul </a:t>
            </a:r>
            <a:r>
              <a:rPr lang="en-US" altLang="x-none" sz="2700" b="0" dirty="0" err="1">
                <a:latin typeface="Roboto Regular" charset="0"/>
                <a:ea typeface="Roboto Regular" charset="0"/>
                <a:cs typeface="Roboto Regular" charset="0"/>
              </a:rPr>
              <a:t>Sukthankar</a:t>
            </a:r>
            <a:endParaRPr lang="en-US" altLang="x-none" sz="2700" b="0" dirty="0">
              <a:latin typeface="Roboto Regular" charset="0"/>
              <a:ea typeface="Roboto Regular" charset="0"/>
              <a:cs typeface="Roboto Regular" charset="0"/>
            </a:endParaRPr>
          </a:p>
          <a:p>
            <a:endParaRPr lang="en-US" altLang="x-none" sz="2700" b="0" dirty="0">
              <a:latin typeface="Roboto Regular" charset="0"/>
              <a:ea typeface="Roboto Regular" charset="0"/>
              <a:cs typeface="Roboto Regular"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THESIS STATEMENT</a:t>
            </a:r>
            <a:endParaRPr lang="en-US" dirty="0"/>
          </a:p>
        </p:txBody>
      </p:sp>
      <p:sp>
        <p:nvSpPr>
          <p:cNvPr id="5" name="TextBox 2"/>
          <p:cNvSpPr txBox="1">
            <a:spLocks noChangeArrowheads="1"/>
          </p:cNvSpPr>
          <p:nvPr/>
        </p:nvSpPr>
        <p:spPr bwMode="auto">
          <a:xfrm>
            <a:off x="1022350" y="1952625"/>
            <a:ext cx="71135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3000" dirty="0"/>
              <a:t>Using runtime information to dynamically adapt </a:t>
            </a:r>
            <a:r>
              <a:rPr lang="en-US" altLang="x-none" sz="3000" dirty="0" err="1"/>
              <a:t>hyperparameters</a:t>
            </a:r>
            <a:r>
              <a:rPr lang="en-US" altLang="x-none" sz="3000" dirty="0"/>
              <a:t> that are traditionally static, such as emphasis on individual training </a:t>
            </a:r>
            <a:r>
              <a:rPr lang="en-US" altLang="x-none" sz="3000" dirty="0" smtClean="0"/>
              <a:t>examples and </a:t>
            </a:r>
            <a:r>
              <a:rPr lang="en-US" altLang="x-none" sz="3000" dirty="0">
                <a:solidFill>
                  <a:srgbClr val="B75B5B"/>
                </a:solidFill>
              </a:rPr>
              <a:t>the weights updated during transfer learning</a:t>
            </a:r>
            <a:r>
              <a:rPr lang="en-US" altLang="x-none" sz="3000" dirty="0"/>
              <a:t>, can increase the </a:t>
            </a:r>
            <a:r>
              <a:rPr lang="en-US" altLang="x-none" sz="3000" dirty="0" smtClean="0"/>
              <a:t>accuracy and speed </a:t>
            </a:r>
            <a:r>
              <a:rPr lang="en-US" altLang="x-none" sz="3000" dirty="0"/>
              <a:t>of ML training and inference. </a:t>
            </a:r>
          </a:p>
          <a:p>
            <a:endParaRPr lang="en-US" altLang="x-none" sz="3000" dirty="0"/>
          </a:p>
        </p:txBody>
      </p:sp>
    </p:spTree>
    <p:extLst>
      <p:ext uri="{BB962C8B-B14F-4D97-AF65-F5344CB8AC3E}">
        <p14:creationId xmlns:p14="http://schemas.microsoft.com/office/powerpoint/2010/main" val="1526900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CASE STUDIES</a:t>
            </a:r>
            <a:endParaRPr lang="en-US" dirty="0"/>
          </a:p>
        </p:txBody>
      </p:sp>
      <p:sp>
        <p:nvSpPr>
          <p:cNvPr id="6" name="Content Placeholder 2"/>
          <p:cNvSpPr txBox="1">
            <a:spLocks/>
          </p:cNvSpPr>
          <p:nvPr/>
        </p:nvSpPr>
        <p:spPr>
          <a:xfrm>
            <a:off x="1006475" y="1805739"/>
            <a:ext cx="12617450" cy="5221288"/>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endParaRPr lang="en-US" sz="3500" b="1" dirty="0" smtClean="0">
              <a:solidFill>
                <a:schemeClr val="accent3"/>
              </a:solidFill>
            </a:endParaRPr>
          </a:p>
          <a:p>
            <a:pPr marL="0" indent="0">
              <a:buFont typeface="Arial" charset="0"/>
              <a:buNone/>
              <a:defRPr/>
            </a:pPr>
            <a:r>
              <a:rPr lang="en-US" sz="5000" b="1" dirty="0" err="1" smtClean="0">
                <a:solidFill>
                  <a:srgbClr val="B75B5B"/>
                </a:solidFill>
              </a:rPr>
              <a:t>SelectiveBackprop</a:t>
            </a:r>
            <a:endParaRPr lang="en-US" sz="5000" b="1" dirty="0" smtClean="0">
              <a:solidFill>
                <a:srgbClr val="00B0F0"/>
              </a:solidFill>
            </a:endParaRPr>
          </a:p>
          <a:p>
            <a:pPr marL="0" indent="0">
              <a:buFont typeface="Arial" charset="0"/>
              <a:buNone/>
              <a:defRPr/>
            </a:pPr>
            <a:r>
              <a:rPr lang="en-US" sz="5000" dirty="0" smtClean="0"/>
              <a:t>Adaptive Sampling for DNN </a:t>
            </a:r>
            <a:r>
              <a:rPr lang="en-US" sz="5000" dirty="0" smtClean="0"/>
              <a:t>Training</a:t>
            </a:r>
            <a:endParaRPr lang="en-US" sz="5000" b="1" dirty="0" smtClean="0">
              <a:solidFill>
                <a:schemeClr val="accent3"/>
              </a:solidFill>
            </a:endParaRPr>
          </a:p>
        </p:txBody>
      </p:sp>
      <p:sp>
        <p:nvSpPr>
          <p:cNvPr id="5" name="Content Placeholder 2"/>
          <p:cNvSpPr txBox="1">
            <a:spLocks/>
          </p:cNvSpPr>
          <p:nvPr/>
        </p:nvSpPr>
        <p:spPr>
          <a:xfrm>
            <a:off x="1006475" y="4940964"/>
            <a:ext cx="12617450" cy="1556084"/>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r>
              <a:rPr lang="en-US" sz="5000" b="1" smtClean="0">
                <a:solidFill>
                  <a:srgbClr val="B75B5B"/>
                </a:solidFill>
              </a:rPr>
              <a:t>Mainstream</a:t>
            </a:r>
            <a:endParaRPr lang="en-US" sz="5000" b="1" dirty="0" smtClean="0">
              <a:solidFill>
                <a:srgbClr val="B75B5B"/>
              </a:solidFill>
            </a:endParaRPr>
          </a:p>
          <a:p>
            <a:pPr marL="0" indent="0">
              <a:buFont typeface="Arial" charset="0"/>
              <a:buNone/>
              <a:defRPr/>
            </a:pPr>
            <a:r>
              <a:rPr lang="en-US" sz="5000" dirty="0" smtClean="0"/>
              <a:t>Adaptive Stem-Sharing for DNN Inference</a:t>
            </a:r>
            <a:endParaRPr lang="en-US" sz="5000" b="1" dirty="0" smtClean="0">
              <a:solidFill>
                <a:schemeClr val="accent3"/>
              </a:solidFill>
            </a:endParaRPr>
          </a:p>
        </p:txBody>
      </p:sp>
    </p:spTree>
    <p:extLst>
      <p:ext uri="{BB962C8B-B14F-4D97-AF65-F5344CB8AC3E}">
        <p14:creationId xmlns:p14="http://schemas.microsoft.com/office/powerpoint/2010/main" val="1357589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CASE STUDIES</a:t>
            </a:r>
            <a:endParaRPr lang="en-US" dirty="0"/>
          </a:p>
        </p:txBody>
      </p:sp>
      <p:sp>
        <p:nvSpPr>
          <p:cNvPr id="6" name="Content Placeholder 2"/>
          <p:cNvSpPr txBox="1">
            <a:spLocks/>
          </p:cNvSpPr>
          <p:nvPr/>
        </p:nvSpPr>
        <p:spPr>
          <a:xfrm>
            <a:off x="1006475" y="1805739"/>
            <a:ext cx="12617450" cy="5221288"/>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endParaRPr lang="en-US" sz="3500" b="1" dirty="0" smtClean="0">
              <a:solidFill>
                <a:schemeClr val="accent3"/>
              </a:solidFill>
            </a:endParaRPr>
          </a:p>
          <a:p>
            <a:pPr marL="0" indent="0">
              <a:buFont typeface="Arial" charset="0"/>
              <a:buNone/>
              <a:defRPr/>
            </a:pPr>
            <a:r>
              <a:rPr lang="en-US" sz="5000" b="1" dirty="0" err="1" smtClean="0">
                <a:solidFill>
                  <a:srgbClr val="B75B5B"/>
                </a:solidFill>
              </a:rPr>
              <a:t>SelectiveBackprop</a:t>
            </a:r>
            <a:endParaRPr lang="en-US" sz="5000" b="1" dirty="0" smtClean="0">
              <a:solidFill>
                <a:srgbClr val="00B0F0"/>
              </a:solidFill>
            </a:endParaRPr>
          </a:p>
          <a:p>
            <a:pPr marL="0" indent="0">
              <a:buFont typeface="Arial" charset="0"/>
              <a:buNone/>
              <a:defRPr/>
            </a:pPr>
            <a:r>
              <a:rPr lang="en-US" sz="3000" b="1" dirty="0" smtClean="0"/>
              <a:t>SB</a:t>
            </a:r>
            <a:r>
              <a:rPr lang="en-US" sz="3000" dirty="0" smtClean="0"/>
              <a:t>            	Adapting what examples we find challenging</a:t>
            </a:r>
          </a:p>
          <a:p>
            <a:pPr marL="0" indent="0">
              <a:buNone/>
              <a:defRPr/>
            </a:pPr>
            <a:r>
              <a:rPr lang="en-US" sz="3000" b="1" dirty="0" err="1" smtClean="0"/>
              <a:t>AdaptSB</a:t>
            </a:r>
            <a:r>
              <a:rPr lang="en-US" sz="3000" dirty="0"/>
              <a:t> </a:t>
            </a:r>
            <a:r>
              <a:rPr lang="en-US" sz="3000" dirty="0" smtClean="0"/>
              <a:t>	Adapting what we do with challenging examples</a:t>
            </a:r>
            <a:endParaRPr lang="en-US" sz="3000" dirty="0" smtClean="0"/>
          </a:p>
          <a:p>
            <a:pPr marL="0" indent="0">
              <a:buFont typeface="Arial" charset="0"/>
              <a:buNone/>
              <a:defRPr/>
            </a:pPr>
            <a:endParaRPr lang="en-US" sz="4000" b="1" dirty="0" smtClean="0">
              <a:solidFill>
                <a:schemeClr val="accent3"/>
              </a:solidFill>
            </a:endParaRPr>
          </a:p>
        </p:txBody>
      </p:sp>
      <p:sp>
        <p:nvSpPr>
          <p:cNvPr id="5" name="Content Placeholder 2"/>
          <p:cNvSpPr txBox="1">
            <a:spLocks/>
          </p:cNvSpPr>
          <p:nvPr/>
        </p:nvSpPr>
        <p:spPr>
          <a:xfrm>
            <a:off x="1006475" y="4940964"/>
            <a:ext cx="12617450" cy="1556084"/>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r>
              <a:rPr lang="en-US" sz="5000" b="1" dirty="0" smtClean="0">
                <a:solidFill>
                  <a:schemeClr val="bg1">
                    <a:lumMod val="65000"/>
                  </a:schemeClr>
                </a:solidFill>
              </a:rPr>
              <a:t>Mainstream</a:t>
            </a:r>
            <a:endParaRPr lang="en-US" sz="5000" b="1" dirty="0" smtClean="0">
              <a:solidFill>
                <a:schemeClr val="bg1">
                  <a:lumMod val="65000"/>
                </a:schemeClr>
              </a:solidFill>
            </a:endParaRPr>
          </a:p>
          <a:p>
            <a:pPr marL="0" indent="0">
              <a:buFont typeface="Arial" charset="0"/>
              <a:buNone/>
              <a:defRPr/>
            </a:pPr>
            <a:r>
              <a:rPr lang="en-US" sz="5000" dirty="0" smtClean="0">
                <a:solidFill>
                  <a:schemeClr val="bg1">
                    <a:lumMod val="65000"/>
                  </a:schemeClr>
                </a:solidFill>
              </a:rPr>
              <a:t>Adaptive Stem-Sharing for DNN Inference</a:t>
            </a:r>
            <a:endParaRPr lang="en-US" sz="5000" b="1" dirty="0" smtClean="0">
              <a:solidFill>
                <a:schemeClr val="bg1">
                  <a:lumMod val="65000"/>
                </a:schemeClr>
              </a:solidFill>
            </a:endParaRPr>
          </a:p>
        </p:txBody>
      </p:sp>
    </p:spTree>
    <p:extLst>
      <p:ext uri="{BB962C8B-B14F-4D97-AF65-F5344CB8AC3E}">
        <p14:creationId xmlns:p14="http://schemas.microsoft.com/office/powerpoint/2010/main" val="1685954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DNN TRAINING ANALYZES MANY EXAMPLES</a:t>
            </a:r>
            <a:endParaRPr lang="en-US" dirty="0"/>
          </a:p>
        </p:txBody>
      </p:sp>
      <p:pic>
        <p:nvPicPr>
          <p:cNvPr id="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6038"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6038"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6038"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55613"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55613"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55613"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88" y="3997083"/>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88" y="2171458"/>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88" y="5824295"/>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789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DATASETS CAN BE TOO LARGE TO TRAIN ON EVERYTHING</a:t>
            </a:r>
            <a:endParaRPr lang="en-US" dirty="0"/>
          </a:p>
        </p:txBody>
      </p:sp>
      <p:sp>
        <p:nvSpPr>
          <p:cNvPr id="24" name="Content Placeholder 2"/>
          <p:cNvSpPr txBox="1">
            <a:spLocks/>
          </p:cNvSpPr>
          <p:nvPr/>
        </p:nvSpPr>
        <p:spPr>
          <a:xfrm>
            <a:off x="1006475" y="2190750"/>
            <a:ext cx="12617450" cy="5221288"/>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1097280" fontAlgn="auto">
              <a:spcAft>
                <a:spcPts val="0"/>
              </a:spcAft>
              <a:buFont typeface="Arial" charset="0"/>
              <a:buNone/>
              <a:defRPr/>
            </a:pPr>
            <a:r>
              <a:rPr lang="en-US" sz="3700" b="1" smtClean="0"/>
              <a:t>ImageNet</a:t>
            </a:r>
            <a:r>
              <a:rPr lang="en-US" sz="3700" smtClean="0"/>
              <a:t> dataset: </a:t>
            </a:r>
            <a:r>
              <a:rPr lang="en-US" sz="3700" b="1" smtClean="0">
                <a:solidFill>
                  <a:srgbClr val="B75B5B"/>
                </a:solidFill>
                <a:latin typeface="Roboto Bold" charset="0"/>
                <a:ea typeface="Roboto Bold" charset="0"/>
                <a:cs typeface="Roboto Bold" charset="0"/>
              </a:rPr>
              <a:t>15 million </a:t>
            </a:r>
            <a:r>
              <a:rPr lang="en-US" sz="3700" smtClean="0"/>
              <a:t>examples</a:t>
            </a:r>
          </a:p>
          <a:p>
            <a:pPr marL="0" indent="0" defTabSz="1097280" fontAlgn="auto">
              <a:spcAft>
                <a:spcPts val="0"/>
              </a:spcAft>
              <a:buFont typeface="Arial" charset="0"/>
              <a:buNone/>
              <a:defRPr/>
            </a:pPr>
            <a:endParaRPr lang="en-US" sz="3700" b="1" smtClean="0"/>
          </a:p>
          <a:p>
            <a:pPr marL="0" indent="0" defTabSz="1097280" fontAlgn="auto">
              <a:spcAft>
                <a:spcPts val="0"/>
              </a:spcAft>
              <a:buFont typeface="Arial" charset="0"/>
              <a:buNone/>
              <a:defRPr/>
            </a:pPr>
            <a:r>
              <a:rPr lang="en-US" sz="3700" b="1" smtClean="0"/>
              <a:t>OpenImages</a:t>
            </a:r>
            <a:r>
              <a:rPr lang="en-US" sz="3700" smtClean="0"/>
              <a:t> dataset</a:t>
            </a:r>
            <a:r>
              <a:rPr lang="en-US" sz="3700" smtClean="0">
                <a:solidFill>
                  <a:srgbClr val="B75B5B"/>
                </a:solidFill>
              </a:rPr>
              <a:t>: </a:t>
            </a:r>
            <a:r>
              <a:rPr lang="en-US" sz="3700" b="1" smtClean="0">
                <a:solidFill>
                  <a:srgbClr val="B75B5B"/>
                </a:solidFill>
                <a:latin typeface="Roboto Bold" charset="0"/>
                <a:ea typeface="Roboto Bold" charset="0"/>
                <a:cs typeface="Roboto Bold" charset="0"/>
              </a:rPr>
              <a:t>9 million </a:t>
            </a:r>
            <a:r>
              <a:rPr lang="en-US" sz="3700" smtClean="0"/>
              <a:t>examples</a:t>
            </a:r>
          </a:p>
          <a:p>
            <a:pPr marL="0" indent="0" defTabSz="1097280" fontAlgn="auto">
              <a:spcAft>
                <a:spcPts val="0"/>
              </a:spcAft>
              <a:buFont typeface="Arial" charset="0"/>
              <a:buNone/>
              <a:defRPr/>
            </a:pPr>
            <a:endParaRPr lang="en-US" sz="3700" smtClean="0"/>
          </a:p>
          <a:p>
            <a:pPr marL="0" indent="0" defTabSz="1097280" fontAlgn="auto">
              <a:spcAft>
                <a:spcPts val="0"/>
              </a:spcAft>
              <a:buFont typeface="Arial" charset="0"/>
              <a:buNone/>
              <a:defRPr/>
            </a:pPr>
            <a:r>
              <a:rPr lang="en-US" sz="3700" smtClean="0"/>
              <a:t>Production  datasets are often much larger</a:t>
            </a:r>
          </a:p>
          <a:p>
            <a:pPr marL="548640" lvl="1" indent="0" defTabSz="1097280" fontAlgn="auto">
              <a:spcAft>
                <a:spcPts val="0"/>
              </a:spcAft>
              <a:buFont typeface="Arial" charset="0"/>
              <a:buNone/>
              <a:defRPr/>
            </a:pPr>
            <a:r>
              <a:rPr lang="en-US" sz="3500" smtClean="0">
                <a:solidFill>
                  <a:srgbClr val="0059F0"/>
                </a:solidFill>
                <a:latin typeface="Helvetica" charset="0"/>
                <a:ea typeface="Helvetica" charset="0"/>
                <a:cs typeface="Helvetica" charset="0"/>
              </a:rPr>
              <a:t>G</a:t>
            </a:r>
            <a:r>
              <a:rPr lang="en-US" sz="3500" smtClean="0">
                <a:solidFill>
                  <a:srgbClr val="D62D20"/>
                </a:solidFill>
                <a:latin typeface="Helvetica" charset="0"/>
                <a:ea typeface="Helvetica" charset="0"/>
                <a:cs typeface="Helvetica" charset="0"/>
              </a:rPr>
              <a:t>o</a:t>
            </a:r>
            <a:r>
              <a:rPr lang="en-US" sz="3500" smtClean="0">
                <a:solidFill>
                  <a:srgbClr val="FFA700"/>
                </a:solidFill>
                <a:latin typeface="Helvetica" charset="0"/>
                <a:ea typeface="Helvetica" charset="0"/>
                <a:cs typeface="Helvetica" charset="0"/>
              </a:rPr>
              <a:t>o</a:t>
            </a:r>
            <a:r>
              <a:rPr lang="en-US" sz="3500" smtClean="0">
                <a:solidFill>
                  <a:srgbClr val="0059F0"/>
                </a:solidFill>
                <a:latin typeface="Helvetica" charset="0"/>
                <a:ea typeface="Helvetica" charset="0"/>
                <a:cs typeface="Helvetica" charset="0"/>
              </a:rPr>
              <a:t>g</a:t>
            </a:r>
            <a:r>
              <a:rPr lang="en-US" sz="3500" smtClean="0">
                <a:solidFill>
                  <a:srgbClr val="008744"/>
                </a:solidFill>
                <a:latin typeface="Helvetica" charset="0"/>
                <a:ea typeface="Helvetica" charset="0"/>
                <a:cs typeface="Helvetica" charset="0"/>
              </a:rPr>
              <a:t>l</a:t>
            </a:r>
            <a:r>
              <a:rPr lang="en-US" sz="3500" smtClean="0">
                <a:solidFill>
                  <a:srgbClr val="D62D20"/>
                </a:solidFill>
                <a:latin typeface="Helvetica" charset="0"/>
                <a:ea typeface="Helvetica" charset="0"/>
                <a:cs typeface="Helvetica" charset="0"/>
              </a:rPr>
              <a:t>e</a:t>
            </a:r>
            <a:r>
              <a:rPr lang="en-US" sz="3500" b="1" smtClean="0"/>
              <a:t> </a:t>
            </a:r>
            <a:r>
              <a:rPr lang="mr-IN" sz="3500" b="1" smtClean="0"/>
              <a:t>JFT</a:t>
            </a:r>
            <a:r>
              <a:rPr lang="en-US" sz="3500" b="1" smtClean="0"/>
              <a:t> </a:t>
            </a:r>
            <a:r>
              <a:rPr lang="en-US" sz="3500" smtClean="0"/>
              <a:t>dataset: </a:t>
            </a:r>
            <a:r>
              <a:rPr lang="en-US" sz="3500" b="1" smtClean="0">
                <a:solidFill>
                  <a:srgbClr val="B75B5B"/>
                </a:solidFill>
                <a:latin typeface="Roboto Bold" charset="0"/>
                <a:ea typeface="Roboto Bold" charset="0"/>
                <a:cs typeface="Roboto Bold" charset="0"/>
              </a:rPr>
              <a:t>300 million</a:t>
            </a:r>
            <a:r>
              <a:rPr lang="en-US" sz="3500" smtClean="0">
                <a:solidFill>
                  <a:srgbClr val="B75B5B"/>
                </a:solidFill>
              </a:rPr>
              <a:t> </a:t>
            </a:r>
            <a:r>
              <a:rPr lang="en-US" sz="3500" smtClean="0"/>
              <a:t>examples</a:t>
            </a:r>
          </a:p>
          <a:p>
            <a:pPr marL="548640" lvl="1" indent="0" defTabSz="1097280" fontAlgn="auto">
              <a:spcAft>
                <a:spcPts val="0"/>
              </a:spcAft>
              <a:buFont typeface="Arial" charset="0"/>
              <a:buNone/>
              <a:defRPr/>
            </a:pPr>
            <a:r>
              <a:rPr lang="en-US" sz="3500" smtClean="0">
                <a:solidFill>
                  <a:schemeClr val="accent6"/>
                </a:solidFill>
                <a:latin typeface="PT Sans" charset="-52"/>
                <a:ea typeface="PT Sans" charset="-52"/>
                <a:cs typeface="PT Sans" charset="-52"/>
              </a:rPr>
              <a:t>amazon</a:t>
            </a:r>
            <a:r>
              <a:rPr lang="en-US" sz="3500" smtClean="0">
                <a:solidFill>
                  <a:schemeClr val="accent6"/>
                </a:solidFill>
              </a:rPr>
              <a:t> </a:t>
            </a:r>
            <a:r>
              <a:rPr lang="en-US" sz="3500" smtClean="0"/>
              <a:t>click-through data</a:t>
            </a:r>
          </a:p>
          <a:p>
            <a:pPr marL="548640" lvl="1" indent="0" defTabSz="1097280" fontAlgn="auto">
              <a:spcAft>
                <a:spcPts val="0"/>
              </a:spcAft>
              <a:buFont typeface="Arial" charset="0"/>
              <a:buNone/>
              <a:defRPr/>
            </a:pPr>
            <a:r>
              <a:rPr lang="en-US" sz="3500" smtClean="0">
                <a:solidFill>
                  <a:srgbClr val="0E3542"/>
                </a:solidFill>
                <a:latin typeface="DIN Alternate" charset="0"/>
                <a:ea typeface="DIN Alternate" charset="0"/>
                <a:cs typeface="DIN Alternate" charset="0"/>
              </a:rPr>
              <a:t>Uber</a:t>
            </a:r>
            <a:r>
              <a:rPr lang="en-US" sz="3500" smtClean="0"/>
              <a:t> autonomous vehicle training video</a:t>
            </a:r>
            <a:endParaRPr lang="en-US" sz="3500" dirty="0"/>
          </a:p>
        </p:txBody>
      </p:sp>
    </p:spTree>
    <p:extLst>
      <p:ext uri="{BB962C8B-B14F-4D97-AF65-F5344CB8AC3E}">
        <p14:creationId xmlns:p14="http://schemas.microsoft.com/office/powerpoint/2010/main" val="1431855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pic>
        <p:nvPicPr>
          <p:cNvPr id="4"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32512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34036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35560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37084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38608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4">
            <a:extLst>
              <a:ext uri="{28A0092B-C50C-407E-A947-70E740481C1C}">
                <a14:useLocalDpi xmlns:a14="http://schemas.microsoft.com/office/drawing/2010/main" val="0"/>
              </a:ext>
            </a:extLst>
          </a:blip>
          <a:srcRect l="69914" t="90938" r="7330" b="6854"/>
          <a:stretch>
            <a:fillRect/>
          </a:stretch>
        </p:blipFill>
        <p:spPr bwMode="auto">
          <a:xfrm>
            <a:off x="7005638" y="2790825"/>
            <a:ext cx="4551362"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p:cNvPicPr>
            <a:picLocks noChangeAspect="1"/>
          </p:cNvPicPr>
          <p:nvPr/>
        </p:nvPicPr>
        <p:blipFill>
          <a:blip r:embed="rId4">
            <a:extLst>
              <a:ext uri="{28A0092B-C50C-407E-A947-70E740481C1C}">
                <a14:useLocalDpi xmlns:a14="http://schemas.microsoft.com/office/drawing/2010/main" val="0"/>
              </a:ext>
            </a:extLst>
          </a:blip>
          <a:srcRect l="69914" t="93269" r="7330" b="4462"/>
          <a:stretch>
            <a:fillRect/>
          </a:stretch>
        </p:blipFill>
        <p:spPr bwMode="auto">
          <a:xfrm>
            <a:off x="8477250" y="4192588"/>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6"/>
          <p:cNvSpPr txBox="1">
            <a:spLocks noChangeArrowheads="1"/>
          </p:cNvSpPr>
          <p:nvPr/>
        </p:nvSpPr>
        <p:spPr bwMode="auto">
          <a:xfrm>
            <a:off x="1771650" y="5729288"/>
            <a:ext cx="2349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a:latin typeface="Avenir Book" charset="0"/>
                <a:ea typeface="Avenir Book" charset="0"/>
                <a:cs typeface="Avenir Book" charset="0"/>
              </a:rPr>
              <a:t>Epoch 1</a:t>
            </a:r>
          </a:p>
        </p:txBody>
      </p:sp>
      <p:sp>
        <p:nvSpPr>
          <p:cNvPr id="12" name="TextBox 26"/>
          <p:cNvSpPr txBox="1">
            <a:spLocks noChangeArrowheads="1"/>
          </p:cNvSpPr>
          <p:nvPr/>
        </p:nvSpPr>
        <p:spPr bwMode="auto">
          <a:xfrm>
            <a:off x="1771650" y="5729288"/>
            <a:ext cx="2349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a:latin typeface="Avenir Book" charset="0"/>
                <a:ea typeface="Avenir Book" charset="0"/>
                <a:cs typeface="Avenir Book" charset="0"/>
              </a:rPr>
              <a:t>Epoch 2</a:t>
            </a:r>
          </a:p>
        </p:txBody>
      </p:sp>
      <p:pic>
        <p:nvPicPr>
          <p:cNvPr id="13"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48088" y="166052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4"/>
          <p:cNvCxnSpPr>
            <a:cxnSpLocks noChangeShapeType="1"/>
          </p:cNvCxnSpPr>
          <p:nvPr/>
        </p:nvCxnSpPr>
        <p:spPr bwMode="auto">
          <a:xfrm>
            <a:off x="4443413" y="4695825"/>
            <a:ext cx="1328737"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Content Placeholder 14"/>
          <p:cNvSpPr>
            <a:spLocks noGrp="1"/>
          </p:cNvSpPr>
          <p:nvPr>
            <p:ph sz="quarter" idx="11"/>
          </p:nvPr>
        </p:nvSpPr>
        <p:spPr/>
        <p:txBody>
          <a:bodyPr/>
          <a:lstStyle/>
          <a:p>
            <a:r>
              <a:rPr lang="en-US" dirty="0"/>
              <a:t>DNN TRAINING ANALYZES AN EXAMPLE MANY TIMES</a:t>
            </a:r>
          </a:p>
          <a:p>
            <a:endParaRPr lang="en-US" dirty="0"/>
          </a:p>
        </p:txBody>
      </p:sp>
    </p:spTree>
    <p:extLst>
      <p:ext uri="{BB962C8B-B14F-4D97-AF65-F5344CB8AC3E}">
        <p14:creationId xmlns:p14="http://schemas.microsoft.com/office/powerpoint/2010/main" val="153698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8"/>
                                        </p:tgtEl>
                                        <p:attrNameLst>
                                          <p:attrName>ppt_y</p:attrName>
                                        </p:attrNameLst>
                                      </p:cBhvr>
                                      <p:tavLst>
                                        <p:tav tm="0">
                                          <p:val>
                                            <p:strVal val="#ppt_y"/>
                                          </p:val>
                                        </p:tav>
                                        <p:tav tm="100000">
                                          <p:val>
                                            <p:strVal val="#ppt_y+#ppt_h*1.125000"/>
                                          </p:val>
                                        </p:tav>
                                      </p:tavLst>
                                    </p:anim>
                                    <p:animEffect transition="out" filter="wipe(down)">
                                      <p:cBhvr>
                                        <p:cTn id="7" dur="500"/>
                                        <p:tgtEl>
                                          <p:spTgt spid="8"/>
                                        </p:tgtEl>
                                      </p:cBhvr>
                                    </p:animEffect>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nodeType="clickEffect">
                                  <p:stCondLst>
                                    <p:cond delay="0"/>
                                  </p:stCondLst>
                                  <p:childTnLst>
                                    <p:anim calcmode="lin" valueType="num">
                                      <p:cBhvr additive="base">
                                        <p:cTn id="12" dur="500"/>
                                        <p:tgtEl>
                                          <p:spTgt spid="7"/>
                                        </p:tgtEl>
                                        <p:attrNameLst>
                                          <p:attrName>ppt_y</p:attrName>
                                        </p:attrNameLst>
                                      </p:cBhvr>
                                      <p:tavLst>
                                        <p:tav tm="0">
                                          <p:val>
                                            <p:strVal val="#ppt_y"/>
                                          </p:val>
                                        </p:tav>
                                        <p:tav tm="100000">
                                          <p:val>
                                            <p:strVal val="#ppt_y+#ppt_h*1.125000"/>
                                          </p:val>
                                        </p:tav>
                                      </p:tavLst>
                                    </p:anim>
                                    <p:animEffect transition="out" filter="wipe(down)">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nodeType="clickEffect">
                                  <p:stCondLst>
                                    <p:cond delay="0"/>
                                  </p:stCondLst>
                                  <p:childTnLst>
                                    <p:anim calcmode="lin" valueType="num">
                                      <p:cBhvr additive="base">
                                        <p:cTn id="18" dur="500"/>
                                        <p:tgtEl>
                                          <p:spTgt spid="6"/>
                                        </p:tgtEl>
                                        <p:attrNameLst>
                                          <p:attrName>ppt_y</p:attrName>
                                        </p:attrNameLst>
                                      </p:cBhvr>
                                      <p:tavLst>
                                        <p:tav tm="0">
                                          <p:val>
                                            <p:strVal val="#ppt_y"/>
                                          </p:val>
                                        </p:tav>
                                        <p:tav tm="100000">
                                          <p:val>
                                            <p:strVal val="#ppt_y+#ppt_h*1.125000"/>
                                          </p:val>
                                        </p:tav>
                                      </p:tavLst>
                                    </p:anim>
                                    <p:animEffect transition="out" filter="wipe(down)">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5"/>
                                        </p:tgtEl>
                                        <p:attrNameLst>
                                          <p:attrName>ppt_y</p:attrName>
                                        </p:attrNameLst>
                                      </p:cBhvr>
                                      <p:tavLst>
                                        <p:tav tm="0">
                                          <p:val>
                                            <p:strVal val="#ppt_y"/>
                                          </p:val>
                                        </p:tav>
                                        <p:tav tm="100000">
                                          <p:val>
                                            <p:strVal val="#ppt_y+#ppt_h*1.125000"/>
                                          </p:val>
                                        </p:tav>
                                      </p:tavLst>
                                    </p:anim>
                                    <p:animEffect transition="out" filter="wipe(down)">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nodeType="clickEffect">
                                  <p:stCondLst>
                                    <p:cond delay="0"/>
                                  </p:stCondLst>
                                  <p:childTnLst>
                                    <p:anim calcmode="lin" valueType="num">
                                      <p:cBhvr additive="base">
                                        <p:cTn id="30" dur="500"/>
                                        <p:tgtEl>
                                          <p:spTgt spid="4"/>
                                        </p:tgtEl>
                                        <p:attrNameLst>
                                          <p:attrName>ppt_y</p:attrName>
                                        </p:attrNameLst>
                                      </p:cBhvr>
                                      <p:tavLst>
                                        <p:tav tm="0">
                                          <p:val>
                                            <p:strVal val="#ppt_y"/>
                                          </p:val>
                                        </p:tav>
                                        <p:tav tm="100000">
                                          <p:val>
                                            <p:strVal val="#ppt_y+#ppt_h*1.125000"/>
                                          </p:val>
                                        </p:tav>
                                      </p:tavLst>
                                    </p:anim>
                                    <p:animEffect transition="out" filter="wipe(down)">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2" presetClass="entr" presetSubtype="4"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p:tgtEl>
                                          <p:spTgt spid="4"/>
                                        </p:tgtEl>
                                        <p:attrNameLst>
                                          <p:attrName>ppt_y</p:attrName>
                                        </p:attrNameLst>
                                      </p:cBhvr>
                                      <p:tavLst>
                                        <p:tav tm="0">
                                          <p:val>
                                            <p:strVal val="#ppt_y+#ppt_h*1.125000"/>
                                          </p:val>
                                        </p:tav>
                                        <p:tav tm="100000">
                                          <p:val>
                                            <p:strVal val="#ppt_y"/>
                                          </p:val>
                                        </p:tav>
                                      </p:tavLst>
                                    </p:anim>
                                    <p:animEffect transition="in" filter="wipe(up)">
                                      <p:cBhvr>
                                        <p:cTn id="42" dur="500"/>
                                        <p:tgtEl>
                                          <p:spTgt spid="4"/>
                                        </p:tgtEl>
                                      </p:cBhvr>
                                    </p:animEffect>
                                  </p:childTnLst>
                                </p:cTn>
                              </p:par>
                              <p:par>
                                <p:cTn id="43" presetID="1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p:tgtEl>
                                          <p:spTgt spid="5"/>
                                        </p:tgtEl>
                                        <p:attrNameLst>
                                          <p:attrName>ppt_y</p:attrName>
                                        </p:attrNameLst>
                                      </p:cBhvr>
                                      <p:tavLst>
                                        <p:tav tm="0">
                                          <p:val>
                                            <p:strVal val="#ppt_y+#ppt_h*1.125000"/>
                                          </p:val>
                                        </p:tav>
                                        <p:tav tm="100000">
                                          <p:val>
                                            <p:strVal val="#ppt_y"/>
                                          </p:val>
                                        </p:tav>
                                      </p:tavLst>
                                    </p:anim>
                                    <p:animEffect transition="in" filter="wipe(up)">
                                      <p:cBhvr>
                                        <p:cTn id="46" dur="500"/>
                                        <p:tgtEl>
                                          <p:spTgt spid="5"/>
                                        </p:tgtEl>
                                      </p:cBhvr>
                                    </p:animEffect>
                                  </p:childTnLst>
                                </p:cTn>
                              </p:par>
                              <p:par>
                                <p:cTn id="47" presetID="1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p:tgtEl>
                                          <p:spTgt spid="6"/>
                                        </p:tgtEl>
                                        <p:attrNameLst>
                                          <p:attrName>ppt_y</p:attrName>
                                        </p:attrNameLst>
                                      </p:cBhvr>
                                      <p:tavLst>
                                        <p:tav tm="0">
                                          <p:val>
                                            <p:strVal val="#ppt_y+#ppt_h*1.125000"/>
                                          </p:val>
                                        </p:tav>
                                        <p:tav tm="100000">
                                          <p:val>
                                            <p:strVal val="#ppt_y"/>
                                          </p:val>
                                        </p:tav>
                                      </p:tavLst>
                                    </p:anim>
                                    <p:animEffect transition="in" filter="wipe(up)">
                                      <p:cBhvr>
                                        <p:cTn id="50" dur="500"/>
                                        <p:tgtEl>
                                          <p:spTgt spid="6"/>
                                        </p:tgtEl>
                                      </p:cBhvr>
                                    </p:animEffect>
                                  </p:childTnLst>
                                </p:cTn>
                              </p:par>
                              <p:par>
                                <p:cTn id="51" presetID="12" presetClass="entr" presetSubtype="4"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p:tgtEl>
                                          <p:spTgt spid="7"/>
                                        </p:tgtEl>
                                        <p:attrNameLst>
                                          <p:attrName>ppt_y</p:attrName>
                                        </p:attrNameLst>
                                      </p:cBhvr>
                                      <p:tavLst>
                                        <p:tav tm="0">
                                          <p:val>
                                            <p:strVal val="#ppt_y+#ppt_h*1.125000"/>
                                          </p:val>
                                        </p:tav>
                                        <p:tav tm="100000">
                                          <p:val>
                                            <p:strVal val="#ppt_y"/>
                                          </p:val>
                                        </p:tav>
                                      </p:tavLst>
                                    </p:anim>
                                    <p:animEffect transition="in" filter="wipe(up)">
                                      <p:cBhvr>
                                        <p:cTn id="54" dur="500"/>
                                        <p:tgtEl>
                                          <p:spTgt spid="7"/>
                                        </p:tgtEl>
                                      </p:cBhvr>
                                    </p:animEffect>
                                  </p:childTnLst>
                                </p:cTn>
                              </p:par>
                              <p:par>
                                <p:cTn id="55" presetID="12" presetClass="entr" presetSubtype="4"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p:tgtEl>
                                          <p:spTgt spid="8"/>
                                        </p:tgtEl>
                                        <p:attrNameLst>
                                          <p:attrName>ppt_y</p:attrName>
                                        </p:attrNameLst>
                                      </p:cBhvr>
                                      <p:tavLst>
                                        <p:tav tm="0">
                                          <p:val>
                                            <p:strVal val="#ppt_y+#ppt_h*1.125000"/>
                                          </p:val>
                                        </p:tav>
                                        <p:tav tm="100000">
                                          <p:val>
                                            <p:strVal val="#ppt_y"/>
                                          </p:val>
                                        </p:tav>
                                      </p:tavLst>
                                    </p:anim>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xit" presetSubtype="4" fill="hold" nodeType="clickEffect">
                                  <p:stCondLst>
                                    <p:cond delay="0"/>
                                  </p:stCondLst>
                                  <p:childTnLst>
                                    <p:anim calcmode="lin" valueType="num">
                                      <p:cBhvr additive="base">
                                        <p:cTn id="62" dur="500"/>
                                        <p:tgtEl>
                                          <p:spTgt spid="8"/>
                                        </p:tgtEl>
                                        <p:attrNameLst>
                                          <p:attrName>ppt_y</p:attrName>
                                        </p:attrNameLst>
                                      </p:cBhvr>
                                      <p:tavLst>
                                        <p:tav tm="0">
                                          <p:val>
                                            <p:strVal val="#ppt_y"/>
                                          </p:val>
                                        </p:tav>
                                        <p:tav tm="100000">
                                          <p:val>
                                            <p:strVal val="#ppt_y+#ppt_h*1.125000"/>
                                          </p:val>
                                        </p:tav>
                                      </p:tavLst>
                                    </p:anim>
                                    <p:animEffect transition="out" filter="wipe(down)">
                                      <p:cBhvr>
                                        <p:cTn id="63" dur="500"/>
                                        <p:tgtEl>
                                          <p:spTgt spid="8"/>
                                        </p:tgtEl>
                                      </p:cBhvr>
                                    </p:animEffect>
                                    <p:set>
                                      <p:cBhvr>
                                        <p:cTn id="64" dur="1" fill="hold">
                                          <p:stCondLst>
                                            <p:cond delay="499"/>
                                          </p:stCondLst>
                                        </p:cTn>
                                        <p:tgtEl>
                                          <p:spTgt spid="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2" presetClass="exit" presetSubtype="4" fill="hold" nodeType="clickEffect">
                                  <p:stCondLst>
                                    <p:cond delay="0"/>
                                  </p:stCondLst>
                                  <p:childTnLst>
                                    <p:anim calcmode="lin" valueType="num">
                                      <p:cBhvr additive="base">
                                        <p:cTn id="68" dur="500"/>
                                        <p:tgtEl>
                                          <p:spTgt spid="7"/>
                                        </p:tgtEl>
                                        <p:attrNameLst>
                                          <p:attrName>ppt_y</p:attrName>
                                        </p:attrNameLst>
                                      </p:cBhvr>
                                      <p:tavLst>
                                        <p:tav tm="0">
                                          <p:val>
                                            <p:strVal val="#ppt_y"/>
                                          </p:val>
                                        </p:tav>
                                        <p:tav tm="100000">
                                          <p:val>
                                            <p:strVal val="#ppt_y+#ppt_h*1.125000"/>
                                          </p:val>
                                        </p:tav>
                                      </p:tavLst>
                                    </p:anim>
                                    <p:animEffect transition="out" filter="wipe(down)">
                                      <p:cBhvr>
                                        <p:cTn id="69" dur="500"/>
                                        <p:tgtEl>
                                          <p:spTgt spid="7"/>
                                        </p:tgtEl>
                                      </p:cBhvr>
                                    </p:animEffect>
                                    <p:set>
                                      <p:cBhvr>
                                        <p:cTn id="70" dur="1" fill="hold">
                                          <p:stCondLst>
                                            <p:cond delay="499"/>
                                          </p:stCondLst>
                                        </p:cTn>
                                        <p:tgtEl>
                                          <p:spTgt spid="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2" presetClass="exit" presetSubtype="4" fill="hold" nodeType="clickEffect">
                                  <p:stCondLst>
                                    <p:cond delay="0"/>
                                  </p:stCondLst>
                                  <p:childTnLst>
                                    <p:anim calcmode="lin" valueType="num">
                                      <p:cBhvr additive="base">
                                        <p:cTn id="74" dur="500"/>
                                        <p:tgtEl>
                                          <p:spTgt spid="6"/>
                                        </p:tgtEl>
                                        <p:attrNameLst>
                                          <p:attrName>ppt_y</p:attrName>
                                        </p:attrNameLst>
                                      </p:cBhvr>
                                      <p:tavLst>
                                        <p:tav tm="0">
                                          <p:val>
                                            <p:strVal val="#ppt_y"/>
                                          </p:val>
                                        </p:tav>
                                        <p:tav tm="100000">
                                          <p:val>
                                            <p:strVal val="#ppt_y+#ppt_h*1.125000"/>
                                          </p:val>
                                        </p:tav>
                                      </p:tavLst>
                                    </p:anim>
                                    <p:animEffect transition="out" filter="wipe(down)">
                                      <p:cBhvr>
                                        <p:cTn id="75" dur="500"/>
                                        <p:tgtEl>
                                          <p:spTgt spid="6"/>
                                        </p:tgtEl>
                                      </p:cBhvr>
                                    </p:animEffect>
                                    <p:set>
                                      <p:cBhvr>
                                        <p:cTn id="76" dur="1" fill="hold">
                                          <p:stCondLst>
                                            <p:cond delay="499"/>
                                          </p:stCondLst>
                                        </p:cTn>
                                        <p:tgtEl>
                                          <p:spTgt spid="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nodeType="clickEffect">
                                  <p:stCondLst>
                                    <p:cond delay="0"/>
                                  </p:stCondLst>
                                  <p:childTnLst>
                                    <p:anim calcmode="lin" valueType="num">
                                      <p:cBhvr additive="base">
                                        <p:cTn id="80" dur="500"/>
                                        <p:tgtEl>
                                          <p:spTgt spid="5"/>
                                        </p:tgtEl>
                                        <p:attrNameLst>
                                          <p:attrName>ppt_y</p:attrName>
                                        </p:attrNameLst>
                                      </p:cBhvr>
                                      <p:tavLst>
                                        <p:tav tm="0">
                                          <p:val>
                                            <p:strVal val="#ppt_y"/>
                                          </p:val>
                                        </p:tav>
                                        <p:tav tm="100000">
                                          <p:val>
                                            <p:strVal val="#ppt_y+#ppt_h*1.125000"/>
                                          </p:val>
                                        </p:tav>
                                      </p:tavLst>
                                    </p:anim>
                                    <p:animEffect transition="out" filter="wipe(down)">
                                      <p:cBhvr>
                                        <p:cTn id="81" dur="500"/>
                                        <p:tgtEl>
                                          <p:spTgt spid="5"/>
                                        </p:tgtEl>
                                      </p:cBhvr>
                                    </p:animEffect>
                                    <p:set>
                                      <p:cBhvr>
                                        <p:cTn id="82" dur="1" fill="hold">
                                          <p:stCondLst>
                                            <p:cond delay="499"/>
                                          </p:stCondLst>
                                        </p:cTn>
                                        <p:tgtEl>
                                          <p:spTgt spid="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2" presetClass="exit" presetSubtype="4" fill="hold" nodeType="clickEffect">
                                  <p:stCondLst>
                                    <p:cond delay="0"/>
                                  </p:stCondLst>
                                  <p:childTnLst>
                                    <p:anim calcmode="lin" valueType="num">
                                      <p:cBhvr additive="base">
                                        <p:cTn id="86" dur="500"/>
                                        <p:tgtEl>
                                          <p:spTgt spid="4"/>
                                        </p:tgtEl>
                                        <p:attrNameLst>
                                          <p:attrName>ppt_y</p:attrName>
                                        </p:attrNameLst>
                                      </p:cBhvr>
                                      <p:tavLst>
                                        <p:tav tm="0">
                                          <p:val>
                                            <p:strVal val="#ppt_y"/>
                                          </p:val>
                                        </p:tav>
                                        <p:tav tm="100000">
                                          <p:val>
                                            <p:strVal val="#ppt_y+#ppt_h*1.125000"/>
                                          </p:val>
                                        </p:tav>
                                      </p:tavLst>
                                    </p:anim>
                                    <p:animEffect transition="out" filter="wipe(down)">
                                      <p:cBhvr>
                                        <p:cTn id="87" dur="500"/>
                                        <p:tgtEl>
                                          <p:spTgt spid="4"/>
                                        </p:tgtEl>
                                      </p:cBhvr>
                                    </p:animEffect>
                                    <p:set>
                                      <p:cBhvr>
                                        <p:cTn id="8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smtClean="0"/>
              <a:t>DNN TRAINING ANALYZES AN EXAMPLE MANY TIMES</a:t>
            </a:r>
            <a:endParaRPr lang="en-US" dirty="0"/>
          </a:p>
        </p:txBody>
      </p:sp>
      <p:pic>
        <p:nvPicPr>
          <p:cNvPr id="4"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32512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34036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35560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37084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38608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4">
            <a:extLst>
              <a:ext uri="{28A0092B-C50C-407E-A947-70E740481C1C}">
                <a14:useLocalDpi xmlns:a14="http://schemas.microsoft.com/office/drawing/2010/main" val="0"/>
              </a:ext>
            </a:extLst>
          </a:blip>
          <a:srcRect l="69914" t="90938" r="7330" b="6854"/>
          <a:stretch>
            <a:fillRect/>
          </a:stretch>
        </p:blipFill>
        <p:spPr bwMode="auto">
          <a:xfrm>
            <a:off x="7005638" y="2790825"/>
            <a:ext cx="4551362"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p:cNvPicPr>
            <a:picLocks noChangeAspect="1"/>
          </p:cNvPicPr>
          <p:nvPr/>
        </p:nvPicPr>
        <p:blipFill>
          <a:blip r:embed="rId4">
            <a:extLst>
              <a:ext uri="{28A0092B-C50C-407E-A947-70E740481C1C}">
                <a14:useLocalDpi xmlns:a14="http://schemas.microsoft.com/office/drawing/2010/main" val="0"/>
              </a:ext>
            </a:extLst>
          </a:blip>
          <a:srcRect l="69914" t="93269" r="7330" b="4462"/>
          <a:stretch>
            <a:fillRect/>
          </a:stretch>
        </p:blipFill>
        <p:spPr bwMode="auto">
          <a:xfrm>
            <a:off x="8477250" y="4192588"/>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6"/>
          <p:cNvSpPr txBox="1">
            <a:spLocks noChangeArrowheads="1"/>
          </p:cNvSpPr>
          <p:nvPr/>
        </p:nvSpPr>
        <p:spPr bwMode="auto">
          <a:xfrm>
            <a:off x="1771650" y="5729288"/>
            <a:ext cx="2349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a:latin typeface="Avenir Book" charset="0"/>
                <a:ea typeface="Avenir Book" charset="0"/>
                <a:cs typeface="Avenir Book" charset="0"/>
              </a:rPr>
              <a:t>Epoch 2</a:t>
            </a:r>
          </a:p>
        </p:txBody>
      </p:sp>
      <p:pic>
        <p:nvPicPr>
          <p:cNvPr id="12"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48088" y="166052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4"/>
          <p:cNvCxnSpPr>
            <a:cxnSpLocks noChangeShapeType="1"/>
          </p:cNvCxnSpPr>
          <p:nvPr/>
        </p:nvCxnSpPr>
        <p:spPr bwMode="auto">
          <a:xfrm>
            <a:off x="4443413" y="4695825"/>
            <a:ext cx="1328737"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40150" y="166052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5"/>
          <p:cNvCxnSpPr>
            <a:cxnSpLocks noChangeShapeType="1"/>
          </p:cNvCxnSpPr>
          <p:nvPr/>
        </p:nvCxnSpPr>
        <p:spPr bwMode="auto">
          <a:xfrm>
            <a:off x="4449763" y="4695825"/>
            <a:ext cx="1328737"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Picture 16"/>
          <p:cNvPicPr>
            <a:picLocks noChangeAspect="1"/>
          </p:cNvPicPr>
          <p:nvPr/>
        </p:nvPicPr>
        <p:blipFill>
          <a:blip r:embed="rId4">
            <a:extLst>
              <a:ext uri="{28A0092B-C50C-407E-A947-70E740481C1C}">
                <a14:useLocalDpi xmlns:a14="http://schemas.microsoft.com/office/drawing/2010/main" val="0"/>
              </a:ext>
            </a:extLst>
          </a:blip>
          <a:srcRect l="69914" t="93269" r="7330" b="4462"/>
          <a:stretch>
            <a:fillRect/>
          </a:stretch>
        </p:blipFill>
        <p:spPr bwMode="auto">
          <a:xfrm>
            <a:off x="8477250" y="4192588"/>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p:cNvPicPr>
            <a:picLocks noChangeAspect="1"/>
          </p:cNvPicPr>
          <p:nvPr/>
        </p:nvPicPr>
        <p:blipFill>
          <a:blip r:embed="rId4">
            <a:extLst>
              <a:ext uri="{28A0092B-C50C-407E-A947-70E740481C1C}">
                <a14:useLocalDpi xmlns:a14="http://schemas.microsoft.com/office/drawing/2010/main" val="0"/>
              </a:ext>
            </a:extLst>
          </a:blip>
          <a:srcRect l="69914" t="90938" r="7330" b="6854"/>
          <a:stretch>
            <a:fillRect/>
          </a:stretch>
        </p:blipFill>
        <p:spPr bwMode="auto">
          <a:xfrm>
            <a:off x="6977063" y="2784475"/>
            <a:ext cx="4551362"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2222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TARGETS SLOWEST PART OF TRAINING</a:t>
            </a:r>
            <a:endParaRPr lang="en-US" dirty="0"/>
          </a:p>
        </p:txBody>
      </p:sp>
      <p:pic>
        <p:nvPicPr>
          <p:cNvPr id="4" name="Picture 9"/>
          <p:cNvPicPr>
            <a:picLocks noChangeAspect="1"/>
          </p:cNvPicPr>
          <p:nvPr/>
        </p:nvPicPr>
        <p:blipFill>
          <a:blip r:embed="rId3">
            <a:extLst>
              <a:ext uri="{28A0092B-C50C-407E-A947-70E740481C1C}">
                <a14:useLocalDpi xmlns:a14="http://schemas.microsoft.com/office/drawing/2010/main" val="0"/>
              </a:ext>
            </a:extLst>
          </a:blip>
          <a:srcRect l="39381" t="6902" r="5692" b="57265"/>
          <a:stretch>
            <a:fillRect/>
          </a:stretch>
        </p:blipFill>
        <p:spPr bwMode="auto">
          <a:xfrm>
            <a:off x="6994607" y="1977837"/>
            <a:ext cx="507365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r="64149"/>
          <a:stretch>
            <a:fillRect/>
          </a:stretch>
        </p:blipFill>
        <p:spPr bwMode="auto">
          <a:xfrm>
            <a:off x="3268744" y="1685737"/>
            <a:ext cx="3357563" cy="624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l="37737" r="30510"/>
          <a:stretch>
            <a:fillRect/>
          </a:stretch>
        </p:blipFill>
        <p:spPr bwMode="auto">
          <a:xfrm>
            <a:off x="7161294" y="1685737"/>
            <a:ext cx="2973388" cy="624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98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NOT ALL EXAMPLES ARE EQUALLY USEFUL</a:t>
            </a:r>
            <a:endParaRPr lang="en-US" dirty="0"/>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6009" y="1894614"/>
            <a:ext cx="5862638" cy="581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7222" y="5469664"/>
            <a:ext cx="6470650"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47222" y="2072414"/>
            <a:ext cx="64135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426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sz="4000" dirty="0" smtClean="0"/>
              <a:t>Which examples are challenging?</a:t>
            </a:r>
            <a:endParaRPr lang="en-US" sz="4000" dirty="0"/>
          </a:p>
        </p:txBody>
      </p:sp>
    </p:spTree>
    <p:extLst>
      <p:ext uri="{BB962C8B-B14F-4D97-AF65-F5344CB8AC3E}">
        <p14:creationId xmlns:p14="http://schemas.microsoft.com/office/powerpoint/2010/main" val="12864723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DNNS EMPOWER EMERGING APPLICATIONS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81888" y="2815667"/>
            <a:ext cx="367347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3476" y="2815667"/>
            <a:ext cx="38084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815667"/>
            <a:ext cx="3694113"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155363" y="2815667"/>
            <a:ext cx="357505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p:cNvSpPr txBox="1">
            <a:spLocks noChangeArrowheads="1"/>
          </p:cNvSpPr>
          <p:nvPr/>
        </p:nvSpPr>
        <p:spPr bwMode="auto">
          <a:xfrm flipH="1">
            <a:off x="1667435" y="5594732"/>
            <a:ext cx="1099656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x-none" sz="5000" dirty="0" smtClean="0">
                <a:solidFill>
                  <a:schemeClr val="tx1">
                    <a:lumMod val="65000"/>
                    <a:lumOff val="35000"/>
                  </a:schemeClr>
                </a:solidFill>
                <a:latin typeface="Roboto Bold" charset="0"/>
                <a:ea typeface="Roboto Bold" charset="0"/>
                <a:cs typeface="Roboto Bold" charset="0"/>
              </a:rPr>
              <a:t>Improve </a:t>
            </a:r>
            <a:r>
              <a:rPr lang="en-US" altLang="x-none" sz="5000" dirty="0" smtClean="0">
                <a:solidFill>
                  <a:srgbClr val="B75B5B"/>
                </a:solidFill>
                <a:latin typeface="Roboto Bold" charset="0"/>
                <a:ea typeface="Roboto Bold" charset="0"/>
                <a:cs typeface="Roboto Bold" charset="0"/>
              </a:rPr>
              <a:t>efficiency</a:t>
            </a:r>
            <a:r>
              <a:rPr lang="en-US" altLang="x-none" sz="5000" dirty="0" smtClean="0">
                <a:solidFill>
                  <a:schemeClr val="tx1">
                    <a:lumMod val="65000"/>
                    <a:lumOff val="35000"/>
                  </a:schemeClr>
                </a:solidFill>
                <a:latin typeface="Roboto Bold" charset="0"/>
                <a:ea typeface="Roboto Bold" charset="0"/>
                <a:cs typeface="Roboto Bold" charset="0"/>
              </a:rPr>
              <a:t> and </a:t>
            </a:r>
            <a:r>
              <a:rPr lang="en-US" altLang="x-none" sz="5000" dirty="0" smtClean="0">
                <a:solidFill>
                  <a:srgbClr val="B75B5B"/>
                </a:solidFill>
                <a:latin typeface="Roboto Bold" charset="0"/>
                <a:ea typeface="Roboto Bold" charset="0"/>
                <a:cs typeface="Roboto Bold" charset="0"/>
              </a:rPr>
              <a:t>robustness</a:t>
            </a:r>
          </a:p>
          <a:p>
            <a:pPr algn="ctr"/>
            <a:r>
              <a:rPr lang="en-US" altLang="x-none" sz="5000" dirty="0" smtClean="0">
                <a:solidFill>
                  <a:schemeClr val="tx1">
                    <a:lumMod val="65000"/>
                    <a:lumOff val="35000"/>
                  </a:schemeClr>
                </a:solidFill>
                <a:latin typeface="Roboto Bold" charset="0"/>
                <a:ea typeface="Roboto Bold" charset="0"/>
                <a:cs typeface="Roboto Bold" charset="0"/>
              </a:rPr>
              <a:t>of deep learning systems</a:t>
            </a:r>
            <a:endParaRPr lang="en-US" altLang="x-none" sz="5000" dirty="0">
              <a:solidFill>
                <a:schemeClr val="tx1">
                  <a:lumMod val="65000"/>
                  <a:lumOff val="35000"/>
                </a:schemeClr>
              </a:solidFill>
              <a:latin typeface="Roboto Bold" charset="0"/>
              <a:ea typeface="Roboto Bold" charset="0"/>
              <a:cs typeface="Roboto Bold" charset="0"/>
            </a:endParaRPr>
          </a:p>
        </p:txBody>
      </p:sp>
    </p:spTree>
    <p:extLst>
      <p:ext uri="{BB962C8B-B14F-4D97-AF65-F5344CB8AC3E}">
        <p14:creationId xmlns:p14="http://schemas.microsoft.com/office/powerpoint/2010/main" val="6615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PRIORITIZE EXAMPLES WITH HIGH LOSS</a:t>
            </a:r>
            <a:endParaRPr lang="en-US" dirty="0"/>
          </a:p>
        </p:txBody>
      </p:sp>
      <p:pic>
        <p:nvPicPr>
          <p:cNvPr id="10" name="Picture 26"/>
          <p:cNvPicPr>
            <a:picLocks noChangeAspect="1"/>
          </p:cNvPicPr>
          <p:nvPr/>
        </p:nvPicPr>
        <p:blipFill>
          <a:blip r:embed="rId3">
            <a:extLst>
              <a:ext uri="{28A0092B-C50C-407E-A947-70E740481C1C}">
                <a14:useLocalDpi xmlns:a14="http://schemas.microsoft.com/office/drawing/2010/main" val="0"/>
              </a:ext>
            </a:extLst>
          </a:blip>
          <a:srcRect l="29173" t="77338" r="54320" b="9596"/>
          <a:stretch>
            <a:fillRect/>
          </a:stretch>
        </p:blipFill>
        <p:spPr bwMode="auto">
          <a:xfrm>
            <a:off x="1408867" y="1985479"/>
            <a:ext cx="4808537"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62573" t="77338" r="19975" b="8594"/>
          <a:stretch>
            <a:fillRect/>
          </a:stretch>
        </p:blipFill>
        <p:spPr bwMode="auto">
          <a:xfrm>
            <a:off x="8122404" y="1899754"/>
            <a:ext cx="5018088" cy="539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p:cNvSpPr txBox="1">
            <a:spLocks noChangeArrowheads="1"/>
          </p:cNvSpPr>
          <p:nvPr/>
        </p:nvSpPr>
        <p:spPr bwMode="auto">
          <a:xfrm>
            <a:off x="1586667" y="6960704"/>
            <a:ext cx="473078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400" dirty="0">
                <a:latin typeface="Roboto" charset="0"/>
                <a:ea typeface="Roboto" charset="0"/>
                <a:cs typeface="Roboto" charset="0"/>
              </a:rPr>
              <a:t>Examples with low loss</a:t>
            </a:r>
          </a:p>
        </p:txBody>
      </p:sp>
      <p:sp>
        <p:nvSpPr>
          <p:cNvPr id="13" name="TextBox 15"/>
          <p:cNvSpPr txBox="1">
            <a:spLocks noChangeArrowheads="1"/>
          </p:cNvSpPr>
          <p:nvPr/>
        </p:nvSpPr>
        <p:spPr bwMode="auto">
          <a:xfrm>
            <a:off x="8344654" y="6960704"/>
            <a:ext cx="489909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400" dirty="0">
                <a:latin typeface="Roboto" charset="0"/>
                <a:ea typeface="Roboto" charset="0"/>
                <a:cs typeface="Roboto" charset="0"/>
              </a:rPr>
              <a:t>Examples with high loss</a:t>
            </a:r>
          </a:p>
        </p:txBody>
      </p:sp>
    </p:spTree>
    <p:extLst>
      <p:ext uri="{BB962C8B-B14F-4D97-AF65-F5344CB8AC3E}">
        <p14:creationId xmlns:p14="http://schemas.microsoft.com/office/powerpoint/2010/main" val="108184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PRIORITIZES HIGH LOSS EXAMPLES</a:t>
            </a:r>
            <a:endParaRPr lang="en-US" dirty="0"/>
          </a:p>
        </p:txBody>
      </p:sp>
      <p:pic>
        <p:nvPicPr>
          <p:cNvPr id="4"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2363" y="168739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16"/>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Picture 17"/>
          <p:cNvPicPr>
            <a:picLocks noChangeAspect="1"/>
          </p:cNvPicPr>
          <p:nvPr/>
        </p:nvPicPr>
        <p:blipFill>
          <a:blip r:embed="rId3">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13"/>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32780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34304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35828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36763" y="37352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38876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69914" t="93269" r="7330" b="4462"/>
          <a:stretch>
            <a:fillRect/>
          </a:stretch>
        </p:blipFill>
        <p:spPr bwMode="auto">
          <a:xfrm>
            <a:off x="8405813" y="4219457"/>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p:cNvPicPr>
            <a:picLocks noChangeAspect="1"/>
          </p:cNvPicPr>
          <p:nvPr/>
        </p:nvPicPr>
        <p:blipFill>
          <a:blip r:embed="rId3">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0924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PRIORITIZES HIGH LOSS EXAMPLES</a:t>
            </a:r>
            <a:endParaRPr lang="en-US" dirty="0"/>
          </a:p>
        </p:txBody>
      </p:sp>
      <p:pic>
        <p:nvPicPr>
          <p:cNvPr id="4"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2363" y="168739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16"/>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Picture 17"/>
          <p:cNvPicPr>
            <a:picLocks noChangeAspect="1"/>
          </p:cNvPicPr>
          <p:nvPr/>
        </p:nvPicPr>
        <p:blipFill>
          <a:blip r:embed="rId3">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13"/>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32780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34304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35828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36763" y="37352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38876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69914" t="93269" r="7330" b="4462"/>
          <a:stretch>
            <a:fillRect/>
          </a:stretch>
        </p:blipFill>
        <p:spPr bwMode="auto">
          <a:xfrm>
            <a:off x="8405813" y="4219457"/>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p:cNvPicPr>
            <a:picLocks noChangeAspect="1"/>
          </p:cNvPicPr>
          <p:nvPr/>
        </p:nvPicPr>
        <p:blipFill>
          <a:blip r:embed="rId3">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62363" y="168739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3"/>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32780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8"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34304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35828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36763" y="37352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38876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3">
            <a:extLst>
              <a:ext uri="{28A0092B-C50C-407E-A947-70E740481C1C}">
                <a14:useLocalDpi xmlns:a14="http://schemas.microsoft.com/office/drawing/2010/main" val="0"/>
              </a:ext>
            </a:extLst>
          </a:blip>
          <a:srcRect l="69914" t="93269" r="7330" b="4462"/>
          <a:stretch>
            <a:fillRect/>
          </a:stretch>
        </p:blipFill>
        <p:spPr bwMode="auto">
          <a:xfrm>
            <a:off x="8405813" y="4219457"/>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
          <p:cNvPicPr>
            <a:picLocks noChangeAspect="1"/>
          </p:cNvPicPr>
          <p:nvPr/>
        </p:nvPicPr>
        <p:blipFill>
          <a:blip r:embed="rId3">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8517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ATTEMPT #1: DECIDING WITH A HARD THRESHOLD</a:t>
            </a:r>
            <a:endParaRPr lang="en-US" dirty="0"/>
          </a:p>
        </p:txBody>
      </p:sp>
      <p:sp>
        <p:nvSpPr>
          <p:cNvPr id="24" name="TextBox 10"/>
          <p:cNvSpPr txBox="1">
            <a:spLocks noChangeArrowheads="1"/>
          </p:cNvSpPr>
          <p:nvPr/>
        </p:nvSpPr>
        <p:spPr bwMode="auto">
          <a:xfrm>
            <a:off x="1595438" y="3705225"/>
            <a:ext cx="114395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x-none" sz="6000" i="1" dirty="0">
                <a:latin typeface="Roboto" charset="0"/>
                <a:ea typeface="Roboto" charset="0"/>
                <a:cs typeface="Roboto" charset="0"/>
              </a:rPr>
              <a:t>if loss &gt; threshold: </a:t>
            </a:r>
            <a:r>
              <a:rPr lang="en-US" altLang="x-none" sz="6000" i="1" dirty="0" err="1">
                <a:latin typeface="Roboto" charset="0"/>
                <a:ea typeface="Roboto" charset="0"/>
                <a:cs typeface="Roboto" charset="0"/>
              </a:rPr>
              <a:t>backprop</a:t>
            </a:r>
            <a:r>
              <a:rPr lang="en-US" altLang="x-none" sz="6000" i="1" dirty="0">
                <a:latin typeface="Roboto" charset="0"/>
                <a:ea typeface="Roboto" charset="0"/>
                <a:cs typeface="Roboto" charset="0"/>
              </a:rPr>
              <a:t>()</a:t>
            </a:r>
          </a:p>
        </p:txBody>
      </p:sp>
    </p:spTree>
    <p:extLst>
      <p:ext uri="{BB962C8B-B14F-4D97-AF65-F5344CB8AC3E}">
        <p14:creationId xmlns:p14="http://schemas.microsoft.com/office/powerpoint/2010/main" val="1496742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ATTEMPT #1: DECIDING PROBABILISTICALLY WITH LOSS</a:t>
            </a:r>
            <a:endParaRPr lang="en-US" dirty="0"/>
          </a:p>
        </p:txBody>
      </p:sp>
      <p:sp>
        <p:nvSpPr>
          <p:cNvPr id="24" name="TextBox 10"/>
          <p:cNvSpPr txBox="1">
            <a:spLocks noChangeArrowheads="1"/>
          </p:cNvSpPr>
          <p:nvPr/>
        </p:nvSpPr>
        <p:spPr bwMode="auto">
          <a:xfrm>
            <a:off x="1122219" y="3732934"/>
            <a:ext cx="1228681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x-none" sz="6000" i="1" dirty="0">
                <a:latin typeface="Roboto" charset="0"/>
                <a:ea typeface="Roboto" charset="0"/>
                <a:cs typeface="Roboto" charset="0"/>
              </a:rPr>
              <a:t>P(</a:t>
            </a:r>
            <a:r>
              <a:rPr lang="en-US" altLang="x-none" sz="6000" i="1" dirty="0" err="1">
                <a:latin typeface="Roboto" charset="0"/>
                <a:ea typeface="Roboto" charset="0"/>
                <a:cs typeface="Roboto" charset="0"/>
              </a:rPr>
              <a:t>backprop</a:t>
            </a:r>
            <a:r>
              <a:rPr lang="en-US" altLang="x-none" sz="6000" i="1" dirty="0">
                <a:latin typeface="Roboto" charset="0"/>
                <a:ea typeface="Roboto" charset="0"/>
                <a:cs typeface="Roboto" charset="0"/>
              </a:rPr>
              <a:t>) = normalize(loss, 0, 1)</a:t>
            </a:r>
          </a:p>
        </p:txBody>
      </p:sp>
    </p:spTree>
    <p:extLst>
      <p:ext uri="{BB962C8B-B14F-4D97-AF65-F5344CB8AC3E}">
        <p14:creationId xmlns:p14="http://schemas.microsoft.com/office/powerpoint/2010/main" val="8266357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SB APPROACH: USE RELATIVE PROBABILISTIC CALCULATION</a:t>
            </a:r>
            <a:endParaRPr lang="en-US" dirty="0"/>
          </a:p>
        </p:txBody>
      </p:sp>
      <p:sp>
        <p:nvSpPr>
          <p:cNvPr id="5" name="TextBox 10"/>
          <p:cNvSpPr txBox="1">
            <a:spLocks noChangeArrowheads="1"/>
          </p:cNvSpPr>
          <p:nvPr/>
        </p:nvSpPr>
        <p:spPr bwMode="auto">
          <a:xfrm>
            <a:off x="1195388" y="2921835"/>
            <a:ext cx="1202848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x-none" sz="6000" i="1" dirty="0">
                <a:latin typeface="Roboto" charset="0"/>
                <a:ea typeface="Roboto" charset="0"/>
                <a:cs typeface="Roboto" charset="0"/>
              </a:rPr>
              <a:t>P(</a:t>
            </a:r>
            <a:r>
              <a:rPr lang="en-US" altLang="x-none" sz="6000" i="1" dirty="0" err="1">
                <a:latin typeface="Roboto" charset="0"/>
                <a:ea typeface="Roboto" charset="0"/>
                <a:cs typeface="Roboto" charset="0"/>
              </a:rPr>
              <a:t>backprop</a:t>
            </a:r>
            <a:r>
              <a:rPr lang="en-US" altLang="x-none" sz="6000" i="1" dirty="0">
                <a:latin typeface="Roboto" charset="0"/>
                <a:ea typeface="Roboto" charset="0"/>
                <a:cs typeface="Roboto" charset="0"/>
              </a:rPr>
              <a:t>) = </a:t>
            </a:r>
          </a:p>
          <a:p>
            <a:pPr algn="ctr" eaLnBrk="1" hangingPunct="1"/>
            <a:r>
              <a:rPr lang="en-US" altLang="x-none" sz="6000" i="1" dirty="0">
                <a:latin typeface="Roboto" charset="0"/>
                <a:ea typeface="Roboto" charset="0"/>
                <a:cs typeface="Roboto" charset="0"/>
              </a:rPr>
              <a:t>Percentile(loss, recent losses)</a:t>
            </a:r>
          </a:p>
        </p:txBody>
      </p:sp>
    </p:spTree>
    <p:extLst>
      <p:ext uri="{BB962C8B-B14F-4D97-AF65-F5344CB8AC3E}">
        <p14:creationId xmlns:p14="http://schemas.microsoft.com/office/powerpoint/2010/main" val="17158380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SB APPROACH: USE RELATIVE PROBABILISTIC CALCULATION</a:t>
            </a:r>
            <a:endParaRPr lang="en-US" dirty="0"/>
          </a:p>
        </p:txBody>
      </p:sp>
      <p:sp>
        <p:nvSpPr>
          <p:cNvPr id="6" name="TextBox 10"/>
          <p:cNvSpPr txBox="1">
            <a:spLocks noChangeArrowheads="1"/>
          </p:cNvSpPr>
          <p:nvPr/>
        </p:nvSpPr>
        <p:spPr bwMode="auto">
          <a:xfrm>
            <a:off x="1195388" y="2921835"/>
            <a:ext cx="1202848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x-none" sz="6000" i="1" dirty="0">
                <a:latin typeface="Roboto" charset="0"/>
                <a:ea typeface="Roboto" charset="0"/>
                <a:cs typeface="Roboto" charset="0"/>
              </a:rPr>
              <a:t>P(</a:t>
            </a:r>
            <a:r>
              <a:rPr lang="en-US" altLang="x-none" sz="6000" i="1" dirty="0" err="1">
                <a:latin typeface="Roboto" charset="0"/>
                <a:ea typeface="Roboto" charset="0"/>
                <a:cs typeface="Roboto" charset="0"/>
              </a:rPr>
              <a:t>backprop</a:t>
            </a:r>
            <a:r>
              <a:rPr lang="en-US" altLang="x-none" sz="6000" i="1" dirty="0">
                <a:latin typeface="Roboto" charset="0"/>
                <a:ea typeface="Roboto" charset="0"/>
                <a:cs typeface="Roboto" charset="0"/>
              </a:rPr>
              <a:t>) = </a:t>
            </a:r>
          </a:p>
          <a:p>
            <a:pPr algn="ctr" eaLnBrk="1" hangingPunct="1"/>
            <a:r>
              <a:rPr lang="en-US" altLang="x-none" sz="6000" i="1" dirty="0">
                <a:latin typeface="Roboto" charset="0"/>
                <a:ea typeface="Roboto" charset="0"/>
                <a:cs typeface="Roboto" charset="0"/>
              </a:rPr>
              <a:t>Percentile(loss, recent losses)</a:t>
            </a:r>
            <a:r>
              <a:rPr lang="en-US" altLang="x-none" sz="6000" i="1" baseline="30000" dirty="0">
                <a:latin typeface="Roboto" charset="0"/>
                <a:ea typeface="Roboto" charset="0"/>
                <a:cs typeface="Roboto" charset="0"/>
              </a:rPr>
              <a:t>B</a:t>
            </a:r>
            <a:endParaRPr lang="en-US" altLang="x-none" sz="6000" i="1" dirty="0">
              <a:latin typeface="Roboto" charset="0"/>
              <a:ea typeface="Roboto" charset="0"/>
              <a:cs typeface="Roboto" charset="0"/>
            </a:endParaRPr>
          </a:p>
        </p:txBody>
      </p:sp>
      <p:sp>
        <p:nvSpPr>
          <p:cNvPr id="7" name="Rectangle 1"/>
          <p:cNvSpPr>
            <a:spLocks noChangeArrowheads="1"/>
          </p:cNvSpPr>
          <p:nvPr/>
        </p:nvSpPr>
        <p:spPr bwMode="auto">
          <a:xfrm>
            <a:off x="2214563" y="5318960"/>
            <a:ext cx="106299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x-none" sz="3000" i="1">
                <a:latin typeface="Roboto" charset="0"/>
                <a:ea typeface="Roboto" charset="0"/>
                <a:cs typeface="Roboto" charset="0"/>
              </a:rPr>
              <a:t>Lower </a:t>
            </a:r>
            <a:r>
              <a:rPr lang="en-US" altLang="x-none" sz="3000" i="1" baseline="30000">
                <a:latin typeface="Roboto" charset="0"/>
                <a:ea typeface="Roboto" charset="0"/>
                <a:cs typeface="Roboto" charset="0"/>
              </a:rPr>
              <a:t>B</a:t>
            </a:r>
            <a:r>
              <a:rPr lang="en-US" altLang="x-none" sz="3000" i="1">
                <a:latin typeface="Roboto" charset="0"/>
                <a:ea typeface="Roboto" charset="0"/>
                <a:cs typeface="Roboto" charset="0"/>
              </a:rPr>
              <a:t> makes SB more selective</a:t>
            </a:r>
          </a:p>
        </p:txBody>
      </p:sp>
    </p:spTree>
    <p:extLst>
      <p:ext uri="{BB962C8B-B14F-4D97-AF65-F5344CB8AC3E}">
        <p14:creationId xmlns:p14="http://schemas.microsoft.com/office/powerpoint/2010/main" val="7443070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APPROACH</a:t>
            </a:r>
            <a:endParaRPr lang="en-US" dirty="0"/>
          </a:p>
        </p:txBody>
      </p:sp>
      <p:sp>
        <p:nvSpPr>
          <p:cNvPr id="8" name="TextBox 7"/>
          <p:cNvSpPr txBox="1">
            <a:spLocks noChangeArrowheads="1"/>
          </p:cNvSpPr>
          <p:nvPr/>
        </p:nvSpPr>
        <p:spPr bwMode="auto">
          <a:xfrm>
            <a:off x="1280836" y="6092330"/>
            <a:ext cx="489108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a:latin typeface="Roboto" charset="0"/>
                <a:ea typeface="Roboto" charset="0"/>
                <a:cs typeface="Roboto" charset="0"/>
              </a:rPr>
              <a:t>Decide probabilistically</a:t>
            </a:r>
          </a:p>
          <a:p>
            <a:pPr eaLnBrk="1" hangingPunct="1"/>
            <a:r>
              <a:rPr lang="en-US" altLang="x-none" sz="3500">
                <a:latin typeface="Roboto" charset="0"/>
                <a:ea typeface="Roboto" charset="0"/>
                <a:cs typeface="Roboto" charset="0"/>
              </a:rPr>
              <a:t>if we should backprop</a:t>
            </a:r>
          </a:p>
        </p:txBody>
      </p:sp>
      <p:sp>
        <p:nvSpPr>
          <p:cNvPr id="9" name="TextBox 9"/>
          <p:cNvSpPr txBox="1">
            <a:spLocks noChangeArrowheads="1"/>
          </p:cNvSpPr>
          <p:nvPr/>
        </p:nvSpPr>
        <p:spPr bwMode="auto">
          <a:xfrm>
            <a:off x="1247499" y="2350593"/>
            <a:ext cx="412324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Roboto" charset="0"/>
                <a:ea typeface="Roboto" charset="0"/>
                <a:cs typeface="Roboto" charset="0"/>
              </a:rPr>
              <a:t>Forward </a:t>
            </a:r>
            <a:r>
              <a:rPr lang="en-US" altLang="x-none" sz="3500" dirty="0" smtClean="0">
                <a:latin typeface="Roboto" charset="0"/>
                <a:ea typeface="Roboto" charset="0"/>
                <a:cs typeface="Roboto" charset="0"/>
              </a:rPr>
              <a:t>propagate</a:t>
            </a:r>
          </a:p>
          <a:p>
            <a:pPr eaLnBrk="1" hangingPunct="1"/>
            <a:r>
              <a:rPr lang="en-US" altLang="x-none" sz="3500" dirty="0">
                <a:latin typeface="Roboto" charset="0"/>
                <a:ea typeface="Roboto" charset="0"/>
                <a:cs typeface="Roboto" charset="0"/>
              </a:rPr>
              <a:t>e</a:t>
            </a:r>
            <a:r>
              <a:rPr lang="en-US" altLang="x-none" sz="3500" dirty="0" smtClean="0">
                <a:latin typeface="Roboto" charset="0"/>
                <a:ea typeface="Roboto" charset="0"/>
                <a:cs typeface="Roboto" charset="0"/>
              </a:rPr>
              <a:t>xample to get loss</a:t>
            </a:r>
            <a:endParaRPr lang="en-US" altLang="x-none" sz="3500" dirty="0">
              <a:latin typeface="Roboto" charset="0"/>
              <a:ea typeface="Roboto" charset="0"/>
              <a:cs typeface="Roboto" charset="0"/>
            </a:endParaRPr>
          </a:p>
        </p:txBody>
      </p:sp>
      <p:sp>
        <p:nvSpPr>
          <p:cNvPr id="10" name="TextBox 9"/>
          <p:cNvSpPr txBox="1">
            <a:spLocks noChangeArrowheads="1"/>
          </p:cNvSpPr>
          <p:nvPr/>
        </p:nvSpPr>
        <p:spPr bwMode="auto">
          <a:xfrm>
            <a:off x="1247499" y="3980955"/>
            <a:ext cx="5036956"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Roboto" charset="0"/>
                <a:ea typeface="Roboto" charset="0"/>
                <a:cs typeface="Roboto" charset="0"/>
              </a:rPr>
              <a:t>Calculate usefulness of </a:t>
            </a:r>
          </a:p>
          <a:p>
            <a:pPr eaLnBrk="1" hangingPunct="1"/>
            <a:r>
              <a:rPr lang="en-US" altLang="x-none" sz="3500" dirty="0" err="1">
                <a:latin typeface="Roboto" charset="0"/>
                <a:ea typeface="Roboto" charset="0"/>
                <a:cs typeface="Roboto" charset="0"/>
              </a:rPr>
              <a:t>backpropping</a:t>
            </a:r>
            <a:r>
              <a:rPr lang="en-US" altLang="x-none" sz="3500" dirty="0">
                <a:latin typeface="Roboto" charset="0"/>
                <a:ea typeface="Roboto" charset="0"/>
                <a:cs typeface="Roboto" charset="0"/>
              </a:rPr>
              <a:t> example </a:t>
            </a:r>
          </a:p>
          <a:p>
            <a:pPr eaLnBrk="1" hangingPunct="1"/>
            <a:r>
              <a:rPr lang="en-US" altLang="x-none" sz="3500" dirty="0" smtClean="0">
                <a:latin typeface="Roboto" charset="0"/>
                <a:ea typeface="Roboto" charset="0"/>
                <a:cs typeface="Roboto" charset="0"/>
              </a:rPr>
              <a:t>using </a:t>
            </a:r>
            <a:r>
              <a:rPr lang="en-US" altLang="x-none" sz="3500" dirty="0">
                <a:latin typeface="Roboto" charset="0"/>
                <a:ea typeface="Roboto" charset="0"/>
                <a:cs typeface="Roboto" charset="0"/>
              </a:rPr>
              <a:t>its </a:t>
            </a:r>
            <a:r>
              <a:rPr lang="en-US" altLang="x-none" sz="3500" dirty="0" smtClean="0">
                <a:latin typeface="Roboto" charset="0"/>
                <a:ea typeface="Roboto" charset="0"/>
                <a:cs typeface="Roboto" charset="0"/>
              </a:rPr>
              <a:t>loss</a:t>
            </a:r>
            <a:endParaRPr lang="en-US" altLang="x-none" sz="3500" dirty="0">
              <a:latin typeface="Roboto" charset="0"/>
              <a:ea typeface="Roboto" charset="0"/>
              <a:cs typeface="Roboto"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t="33614" b="32373"/>
          <a:stretch>
            <a:fillRect/>
          </a:stretch>
        </p:blipFill>
        <p:spPr bwMode="auto">
          <a:xfrm>
            <a:off x="6284455" y="3799990"/>
            <a:ext cx="7545388"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t="67628"/>
          <a:stretch>
            <a:fillRect/>
          </a:stretch>
        </p:blipFill>
        <p:spPr bwMode="auto">
          <a:xfrm>
            <a:off x="6284455" y="5689115"/>
            <a:ext cx="7545388"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rcRect b="66386"/>
          <a:stretch>
            <a:fillRect/>
          </a:stretch>
        </p:blipFill>
        <p:spPr bwMode="auto">
          <a:xfrm>
            <a:off x="6284455" y="1912453"/>
            <a:ext cx="7545388"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9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STALE-SB REDUCES FORWARD PASSES</a:t>
            </a:r>
            <a:endParaRPr lang="en-US" dirty="0"/>
          </a:p>
        </p:txBody>
      </p:sp>
      <p:sp>
        <p:nvSpPr>
          <p:cNvPr id="14" name="TextBox 17"/>
          <p:cNvSpPr txBox="1">
            <a:spLocks noChangeArrowheads="1"/>
          </p:cNvSpPr>
          <p:nvPr/>
        </p:nvSpPr>
        <p:spPr bwMode="auto">
          <a:xfrm>
            <a:off x="1127038" y="3605135"/>
            <a:ext cx="4134465"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Roboto" charset="0"/>
                <a:ea typeface="Roboto" charset="0"/>
                <a:cs typeface="Roboto" charset="0"/>
              </a:rPr>
              <a:t>Forward </a:t>
            </a:r>
            <a:r>
              <a:rPr lang="en-US" altLang="x-none" sz="3500" dirty="0" smtClean="0">
                <a:latin typeface="Roboto" charset="0"/>
                <a:ea typeface="Roboto" charset="0"/>
                <a:cs typeface="Roboto" charset="0"/>
              </a:rPr>
              <a:t>propagate</a:t>
            </a:r>
          </a:p>
          <a:p>
            <a:pPr eaLnBrk="1" hangingPunct="1"/>
            <a:r>
              <a:rPr lang="en-US" altLang="x-none" sz="3500" dirty="0">
                <a:latin typeface="Roboto" charset="0"/>
                <a:ea typeface="Roboto" charset="0"/>
                <a:cs typeface="Roboto" charset="0"/>
              </a:rPr>
              <a:t>e</a:t>
            </a:r>
            <a:r>
              <a:rPr lang="en-US" altLang="x-none" sz="3500" dirty="0" smtClean="0">
                <a:latin typeface="Roboto" charset="0"/>
                <a:ea typeface="Roboto" charset="0"/>
                <a:cs typeface="Roboto" charset="0"/>
              </a:rPr>
              <a:t>xample to get loss</a:t>
            </a:r>
            <a:endParaRPr lang="en-US" altLang="x-none" sz="3500" dirty="0">
              <a:latin typeface="Roboto" charset="0"/>
              <a:ea typeface="Roboto" charset="0"/>
              <a:cs typeface="Roboto" charset="0"/>
            </a:endParaRPr>
          </a:p>
          <a:p>
            <a:pPr eaLnBrk="1" hangingPunct="1"/>
            <a:r>
              <a:rPr lang="en-US" altLang="x-none" sz="3500" i="1" dirty="0" smtClean="0">
                <a:solidFill>
                  <a:srgbClr val="B75B5B"/>
                </a:solidFill>
                <a:latin typeface="Roboto" charset="0"/>
                <a:ea typeface="Roboto" charset="0"/>
                <a:cs typeface="Roboto" charset="0"/>
              </a:rPr>
              <a:t>every </a:t>
            </a:r>
            <a:r>
              <a:rPr lang="en-US" altLang="x-none" sz="3500" i="1" dirty="0">
                <a:solidFill>
                  <a:srgbClr val="B75B5B"/>
                </a:solidFill>
                <a:latin typeface="Roboto" charset="0"/>
                <a:ea typeface="Roboto" charset="0"/>
                <a:cs typeface="Roboto" charset="0"/>
              </a:rPr>
              <a:t>n epochs</a:t>
            </a:r>
          </a:p>
        </p:txBody>
      </p:sp>
      <p:pic>
        <p:nvPicPr>
          <p:cNvPr id="15" name="Picture 8"/>
          <p:cNvPicPr>
            <a:picLocks noChangeAspect="1"/>
          </p:cNvPicPr>
          <p:nvPr/>
        </p:nvPicPr>
        <p:blipFill>
          <a:blip r:embed="rId3">
            <a:extLst>
              <a:ext uri="{28A0092B-C50C-407E-A947-70E740481C1C}">
                <a14:useLocalDpi xmlns:a14="http://schemas.microsoft.com/office/drawing/2010/main" val="0"/>
              </a:ext>
            </a:extLst>
          </a:blip>
          <a:srcRect b="66386"/>
          <a:stretch>
            <a:fillRect/>
          </a:stretch>
        </p:blipFill>
        <p:spPr bwMode="auto">
          <a:xfrm>
            <a:off x="5622636" y="3515447"/>
            <a:ext cx="7545388"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3027556" y="2114126"/>
            <a:ext cx="8513869"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err="1" smtClean="0">
                <a:latin typeface="Roboto" charset="0"/>
                <a:ea typeface="Roboto" charset="0"/>
                <a:cs typeface="Roboto" charset="0"/>
              </a:rPr>
              <a:t>StaleSB</a:t>
            </a:r>
            <a:r>
              <a:rPr lang="en-US" altLang="x-none" sz="3500" dirty="0" smtClean="0">
                <a:latin typeface="Roboto" charset="0"/>
                <a:ea typeface="Roboto" charset="0"/>
                <a:cs typeface="Roboto" charset="0"/>
              </a:rPr>
              <a:t> is a variant of </a:t>
            </a:r>
            <a:r>
              <a:rPr lang="en-US" altLang="x-none" sz="3500" dirty="0" err="1" smtClean="0">
                <a:latin typeface="Roboto" charset="0"/>
                <a:ea typeface="Roboto" charset="0"/>
                <a:cs typeface="Roboto" charset="0"/>
              </a:rPr>
              <a:t>SelectiveBackprop</a:t>
            </a:r>
            <a:endParaRPr lang="en-US" altLang="x-none" sz="3500" i="1" dirty="0">
              <a:solidFill>
                <a:srgbClr val="B75B5B"/>
              </a:solidFill>
              <a:latin typeface="Roboto" charset="0"/>
              <a:ea typeface="Roboto" charset="0"/>
              <a:cs typeface="Roboto" charset="0"/>
            </a:endParaRPr>
          </a:p>
        </p:txBody>
      </p:sp>
    </p:spTree>
    <p:extLst>
      <p:ext uri="{BB962C8B-B14F-4D97-AF65-F5344CB8AC3E}">
        <p14:creationId xmlns:p14="http://schemas.microsoft.com/office/powerpoint/2010/main" val="1967571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Selective-</a:t>
            </a:r>
            <a:r>
              <a:rPr lang="en-US" dirty="0" err="1" smtClean="0"/>
              <a:t>Backprop</a:t>
            </a:r>
            <a:endParaRPr lang="en-US" dirty="0"/>
          </a:p>
        </p:txBody>
      </p:sp>
      <p:sp>
        <p:nvSpPr>
          <p:cNvPr id="3" name="Content Placeholder 2"/>
          <p:cNvSpPr>
            <a:spLocks noGrp="1"/>
          </p:cNvSpPr>
          <p:nvPr>
            <p:ph sz="quarter" idx="11"/>
          </p:nvPr>
        </p:nvSpPr>
        <p:spPr/>
        <p:txBody>
          <a:bodyPr/>
          <a:lstStyle/>
          <a:p>
            <a:r>
              <a:rPr lang="en-US" sz="4300" dirty="0" smtClean="0"/>
              <a:t>How is Selective-</a:t>
            </a:r>
            <a:r>
              <a:rPr lang="en-US" sz="4300" dirty="0" err="1" smtClean="0"/>
              <a:t>Backprop’s</a:t>
            </a:r>
            <a:r>
              <a:rPr lang="en-US" sz="4300" dirty="0" smtClean="0"/>
              <a:t> performance?</a:t>
            </a:r>
            <a:endParaRPr lang="en-US" sz="4300" dirty="0"/>
          </a:p>
        </p:txBody>
      </p:sp>
    </p:spTree>
    <p:extLst>
      <p:ext uri="{BB962C8B-B14F-4D97-AF65-F5344CB8AC3E}">
        <p14:creationId xmlns:p14="http://schemas.microsoft.com/office/powerpoint/2010/main" val="940768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TRAINING AND DEPLOYING DNNS REQUIRE TUNING</a:t>
            </a:r>
            <a:endParaRPr lang="en-US" dirty="0"/>
          </a:p>
        </p:txBody>
      </p:sp>
      <p:pic>
        <p:nvPicPr>
          <p:cNvPr id="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709"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3034"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2359"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49472"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68797"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86534"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228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DATASETS</a:t>
            </a:r>
            <a:endParaRPr lang="en-US" dirty="0"/>
          </a:p>
        </p:txBody>
      </p:sp>
      <p:pic>
        <p:nvPicPr>
          <p:cNvPr id="16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2189163"/>
            <a:ext cx="3786188"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Content Placeholder 2"/>
          <p:cNvSpPr txBox="1">
            <a:spLocks/>
          </p:cNvSpPr>
          <p:nvPr/>
        </p:nvSpPr>
        <p:spPr bwMode="auto">
          <a:xfrm>
            <a:off x="1797050" y="5440363"/>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B75B5B"/>
                </a:solidFill>
                <a:latin typeface="Roboto Bold" charset="0"/>
                <a:ea typeface="Roboto Bold" charset="0"/>
                <a:cs typeface="Roboto Bold" charset="0"/>
              </a:rPr>
              <a:t>CIFAR10</a:t>
            </a:r>
            <a:endParaRPr lang="en-US" kern="0" dirty="0">
              <a:solidFill>
                <a:srgbClr val="B75B5B"/>
              </a:solidFill>
              <a:latin typeface="Roboto Bold" charset="0"/>
              <a:ea typeface="Roboto Bold" charset="0"/>
              <a:cs typeface="Roboto Bold" charset="0"/>
            </a:endParaRPr>
          </a:p>
        </p:txBody>
      </p:sp>
      <p:sp>
        <p:nvSpPr>
          <p:cNvPr id="165" name="TextBox 14"/>
          <p:cNvSpPr txBox="1">
            <a:spLocks noChangeArrowheads="1"/>
          </p:cNvSpPr>
          <p:nvPr/>
        </p:nvSpPr>
        <p:spPr bwMode="auto">
          <a:xfrm>
            <a:off x="1482725" y="6045200"/>
            <a:ext cx="295465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a:latin typeface="Roboto Regular" charset="0"/>
                <a:ea typeface="Roboto Regular" charset="0"/>
                <a:cs typeface="Roboto Regular" charset="0"/>
              </a:rPr>
              <a:t>60,000 </a:t>
            </a:r>
            <a:r>
              <a:rPr lang="en-US" altLang="x-none" sz="3300" b="0" dirty="0" smtClean="0">
                <a:latin typeface="Roboto Regular" charset="0"/>
                <a:ea typeface="Roboto Regular" charset="0"/>
                <a:cs typeface="Roboto Regular" charset="0"/>
              </a:rPr>
              <a:t>Images</a:t>
            </a:r>
            <a:endParaRPr lang="en-US" altLang="x-none" sz="3300" b="0" dirty="0">
              <a:latin typeface="Roboto Regular" charset="0"/>
              <a:ea typeface="Roboto Regular" charset="0"/>
              <a:cs typeface="Roboto Regular" charset="0"/>
            </a:endParaRPr>
          </a:p>
        </p:txBody>
      </p:sp>
      <p:pic>
        <p:nvPicPr>
          <p:cNvPr id="166"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2241550"/>
            <a:ext cx="4392613"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Content Placeholder 2"/>
          <p:cNvSpPr txBox="1">
            <a:spLocks/>
          </p:cNvSpPr>
          <p:nvPr/>
        </p:nvSpPr>
        <p:spPr bwMode="auto">
          <a:xfrm>
            <a:off x="10340975" y="5440363"/>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B75B5B"/>
                </a:solidFill>
                <a:latin typeface="Roboto Bold" charset="0"/>
                <a:ea typeface="Roboto Bold" charset="0"/>
                <a:cs typeface="Roboto Bold" charset="0"/>
              </a:rPr>
              <a:t>SVHN</a:t>
            </a:r>
            <a:endParaRPr lang="en-US" kern="0" dirty="0">
              <a:solidFill>
                <a:srgbClr val="B75B5B"/>
              </a:solidFill>
              <a:latin typeface="Roboto Bold" charset="0"/>
              <a:ea typeface="Roboto Bold" charset="0"/>
              <a:cs typeface="Roboto Bold" charset="0"/>
            </a:endParaRPr>
          </a:p>
        </p:txBody>
      </p:sp>
      <p:sp>
        <p:nvSpPr>
          <p:cNvPr id="168" name="TextBox 14"/>
          <p:cNvSpPr txBox="1">
            <a:spLocks noChangeArrowheads="1"/>
          </p:cNvSpPr>
          <p:nvPr/>
        </p:nvSpPr>
        <p:spPr bwMode="auto">
          <a:xfrm>
            <a:off x="10025063" y="6045200"/>
            <a:ext cx="319189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a:latin typeface="Roboto Regular" charset="0"/>
                <a:ea typeface="Roboto Regular" charset="0"/>
                <a:cs typeface="Roboto Regular" charset="0"/>
              </a:rPr>
              <a:t>604,388 </a:t>
            </a:r>
            <a:r>
              <a:rPr lang="en-US" altLang="x-none" sz="3300" b="0" dirty="0" smtClean="0">
                <a:latin typeface="Roboto Regular" charset="0"/>
                <a:ea typeface="Roboto Regular" charset="0"/>
                <a:cs typeface="Roboto Regular" charset="0"/>
              </a:rPr>
              <a:t>Images</a:t>
            </a:r>
            <a:endParaRPr lang="en-US" altLang="x-none" sz="3300" b="0" dirty="0">
              <a:latin typeface="Roboto Regular" charset="0"/>
              <a:ea typeface="Roboto Regular" charset="0"/>
              <a:cs typeface="Roboto Regular" charset="0"/>
            </a:endParaRPr>
          </a:p>
        </p:txBody>
      </p:sp>
      <p:sp>
        <p:nvSpPr>
          <p:cNvPr id="169" name="Content Placeholder 2"/>
          <p:cNvSpPr txBox="1">
            <a:spLocks/>
          </p:cNvSpPr>
          <p:nvPr/>
        </p:nvSpPr>
        <p:spPr bwMode="auto">
          <a:xfrm>
            <a:off x="6067425" y="5438775"/>
            <a:ext cx="26035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B75B5B"/>
                </a:solidFill>
                <a:latin typeface="Roboto Bold" charset="0"/>
                <a:ea typeface="Roboto Bold" charset="0"/>
                <a:cs typeface="Roboto Bold" charset="0"/>
              </a:rPr>
              <a:t>CIFAR100</a:t>
            </a:r>
            <a:endParaRPr lang="en-US" kern="0" dirty="0">
              <a:solidFill>
                <a:srgbClr val="B75B5B"/>
              </a:solidFill>
              <a:latin typeface="Roboto Bold" charset="0"/>
              <a:ea typeface="Roboto Bold" charset="0"/>
              <a:cs typeface="Roboto Bold" charset="0"/>
            </a:endParaRPr>
          </a:p>
        </p:txBody>
      </p:sp>
      <p:sp>
        <p:nvSpPr>
          <p:cNvPr id="170" name="TextBox 14"/>
          <p:cNvSpPr txBox="1">
            <a:spLocks noChangeArrowheads="1"/>
          </p:cNvSpPr>
          <p:nvPr/>
        </p:nvSpPr>
        <p:spPr bwMode="auto">
          <a:xfrm>
            <a:off x="5753100" y="6043613"/>
            <a:ext cx="295465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a:latin typeface="Roboto Regular" charset="0"/>
                <a:ea typeface="Roboto Regular" charset="0"/>
                <a:cs typeface="Roboto Regular" charset="0"/>
              </a:rPr>
              <a:t>60,000 </a:t>
            </a:r>
            <a:r>
              <a:rPr lang="en-US" altLang="x-none" sz="3300" b="0" dirty="0" smtClean="0">
                <a:latin typeface="Roboto Regular" charset="0"/>
                <a:ea typeface="Roboto Regular" charset="0"/>
                <a:cs typeface="Roboto Regular" charset="0"/>
              </a:rPr>
              <a:t>Images</a:t>
            </a:r>
            <a:endParaRPr lang="en-US" altLang="x-none" sz="3300" b="0" dirty="0">
              <a:latin typeface="Roboto Regular" charset="0"/>
              <a:ea typeface="Roboto Regular" charset="0"/>
              <a:cs typeface="Roboto Regular" charset="0"/>
            </a:endParaRPr>
          </a:p>
        </p:txBody>
      </p:sp>
      <p:pic>
        <p:nvPicPr>
          <p:cNvPr id="17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43575" y="2189163"/>
            <a:ext cx="31908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559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TRAINING CIFAR10 TO 4.14% (1.4X BEST FINAL ERROR)</a:t>
            </a:r>
            <a:endParaRPr lang="en-US" dirty="0"/>
          </a:p>
        </p:txBody>
      </p:sp>
      <p:pic>
        <p:nvPicPr>
          <p:cNvPr id="1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2149475"/>
            <a:ext cx="8013700" cy="534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9366250" y="2806700"/>
            <a:ext cx="4876800" cy="1278555"/>
          </a:xfrm>
          <a:prstGeom prst="rect">
            <a:avLst/>
          </a:prstGeom>
        </p:spPr>
        <p:txBody>
          <a:bodyPr>
            <a:spAutoFit/>
          </a:bodyPr>
          <a:lstStyle/>
          <a:p>
            <a:pPr eaLnBrk="1" hangingPunct="1">
              <a:lnSpc>
                <a:spcPts val="3000"/>
              </a:lnSpc>
              <a:defRPr/>
            </a:pPr>
            <a:r>
              <a:rPr kumimoji="1" lang="en-US" sz="4000" i="1" dirty="0">
                <a:solidFill>
                  <a:schemeClr val="tx1">
                    <a:lumMod val="75000"/>
                    <a:lumOff val="25000"/>
                  </a:schemeClr>
                </a:solidFill>
                <a:latin typeface="Roboto" charset="0"/>
                <a:ea typeface="Roboto" charset="0"/>
                <a:cs typeface="Roboto" charset="0"/>
              </a:rPr>
              <a:t>SB: 1.5X faster</a:t>
            </a:r>
          </a:p>
          <a:p>
            <a:pPr eaLnBrk="1" hangingPunct="1">
              <a:lnSpc>
                <a:spcPts val="3000"/>
              </a:lnSpc>
              <a:defRPr/>
            </a:pPr>
            <a:endParaRPr kumimoji="1" lang="en-US" sz="4000" i="1" dirty="0">
              <a:solidFill>
                <a:schemeClr val="tx1">
                  <a:lumMod val="75000"/>
                  <a:lumOff val="25000"/>
                </a:schemeClr>
              </a:solidFill>
              <a:latin typeface="Roboto" charset="0"/>
              <a:ea typeface="Roboto" charset="0"/>
              <a:cs typeface="Roboto" charset="0"/>
            </a:endParaRPr>
          </a:p>
          <a:p>
            <a:pPr eaLnBrk="1" hangingPunct="1">
              <a:lnSpc>
                <a:spcPts val="3000"/>
              </a:lnSpc>
              <a:defRPr/>
            </a:pPr>
            <a:r>
              <a:rPr kumimoji="1" lang="en-US" sz="4000" i="1" dirty="0" err="1">
                <a:solidFill>
                  <a:schemeClr val="tx1">
                    <a:lumMod val="75000"/>
                    <a:lumOff val="25000"/>
                  </a:schemeClr>
                </a:solidFill>
                <a:latin typeface="Roboto" charset="0"/>
                <a:ea typeface="Roboto" charset="0"/>
                <a:cs typeface="Roboto" charset="0"/>
              </a:rPr>
              <a:t>StaleSB</a:t>
            </a:r>
            <a:r>
              <a:rPr kumimoji="1" lang="en-US" sz="4000" i="1" dirty="0">
                <a:solidFill>
                  <a:schemeClr val="tx1">
                    <a:lumMod val="75000"/>
                    <a:lumOff val="25000"/>
                  </a:schemeClr>
                </a:solidFill>
                <a:latin typeface="Roboto" charset="0"/>
                <a:ea typeface="Roboto" charset="0"/>
                <a:cs typeface="Roboto" charset="0"/>
              </a:rPr>
              <a:t>: 2X faster</a:t>
            </a:r>
            <a:endParaRPr lang="en-US" sz="4000" i="1" dirty="0">
              <a:solidFill>
                <a:schemeClr val="accent1"/>
              </a:solidFill>
              <a:latin typeface="Roboto" charset="0"/>
              <a:ea typeface="Roboto" charset="0"/>
              <a:cs typeface="Roboto" charset="0"/>
            </a:endParaRPr>
          </a:p>
        </p:txBody>
      </p:sp>
      <p:pic>
        <p:nvPicPr>
          <p:cNvPr id="15" name="Picture 10"/>
          <p:cNvPicPr>
            <a:picLocks noChangeAspect="1"/>
          </p:cNvPicPr>
          <p:nvPr/>
        </p:nvPicPr>
        <p:blipFill>
          <a:blip r:embed="rId4">
            <a:extLst>
              <a:ext uri="{28A0092B-C50C-407E-A947-70E740481C1C}">
                <a14:useLocalDpi xmlns:a14="http://schemas.microsoft.com/office/drawing/2010/main" val="0"/>
              </a:ext>
            </a:extLst>
          </a:blip>
          <a:srcRect l="39381" t="6902" r="5692" b="57265"/>
          <a:stretch>
            <a:fillRect/>
          </a:stretch>
        </p:blipFill>
        <p:spPr bwMode="auto">
          <a:xfrm>
            <a:off x="9553575" y="4746625"/>
            <a:ext cx="43148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6298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a:t>SB ACCELERATES BY 1.2-3.5X, STALESB ACCELERATES BY </a:t>
            </a:r>
            <a:r>
              <a:rPr lang="en-US" dirty="0" smtClean="0"/>
              <a:t>1.6-5X</a:t>
            </a:r>
            <a:endParaRPr lang="en-US" dirty="0"/>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5213" y="1643063"/>
            <a:ext cx="9880600" cy="658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3509963" y="4117975"/>
            <a:ext cx="2652712" cy="862013"/>
          </a:xfrm>
          <a:prstGeom prst="rect">
            <a:avLst/>
          </a:prstGeom>
          <a:solidFill>
            <a:schemeClr val="bg1"/>
          </a:solidFill>
          <a:ln w="9525">
            <a:solidFill>
              <a:srgbClr val="000000"/>
            </a:solidFill>
            <a:miter lim="800000"/>
            <a:headEnd/>
            <a:tailEnd/>
          </a:ln>
        </p:spPr>
        <p:txBody>
          <a:bodyPr>
            <a:spAutoFit/>
          </a:bodyPr>
          <a:lstStyle/>
          <a:p>
            <a:pPr algn="ctr" eaLnBrk="1" hangingPunct="1"/>
            <a:r>
              <a:rPr lang="en-US" altLang="x-none" sz="2500" dirty="0">
                <a:latin typeface="Roboto" charset="0"/>
                <a:ea typeface="Roboto" charset="0"/>
                <a:cs typeface="Roboto" charset="0"/>
              </a:rPr>
              <a:t>60,440</a:t>
            </a:r>
          </a:p>
          <a:p>
            <a:pPr algn="ctr" eaLnBrk="1" hangingPunct="1"/>
            <a:r>
              <a:rPr lang="en-US" altLang="x-none" sz="2500" dirty="0">
                <a:latin typeface="Roboto" charset="0"/>
                <a:ea typeface="Roboto" charset="0"/>
                <a:cs typeface="Roboto" charset="0"/>
              </a:rPr>
              <a:t>Examples / class</a:t>
            </a:r>
          </a:p>
        </p:txBody>
      </p:sp>
      <p:sp>
        <p:nvSpPr>
          <p:cNvPr id="9" name="TextBox 8"/>
          <p:cNvSpPr txBox="1">
            <a:spLocks noChangeArrowheads="1"/>
          </p:cNvSpPr>
          <p:nvPr/>
        </p:nvSpPr>
        <p:spPr bwMode="auto">
          <a:xfrm>
            <a:off x="6337300" y="4117975"/>
            <a:ext cx="2652713" cy="862013"/>
          </a:xfrm>
          <a:prstGeom prst="rect">
            <a:avLst/>
          </a:prstGeom>
          <a:solidFill>
            <a:schemeClr val="bg1"/>
          </a:solidFill>
          <a:ln w="9525">
            <a:solidFill>
              <a:srgbClr val="000000"/>
            </a:solidFill>
            <a:miter lim="800000"/>
            <a:headEnd/>
            <a:tailEnd/>
          </a:ln>
        </p:spPr>
        <p:txBody>
          <a:bodyPr>
            <a:spAutoFit/>
          </a:bodyPr>
          <a:lstStyle/>
          <a:p>
            <a:pPr algn="ctr" eaLnBrk="1" hangingPunct="1"/>
            <a:r>
              <a:rPr lang="en-US" altLang="x-none" sz="2500">
                <a:latin typeface="Roboto" charset="0"/>
                <a:ea typeface="Roboto" charset="0"/>
                <a:cs typeface="Roboto" charset="0"/>
              </a:rPr>
              <a:t>6,000</a:t>
            </a:r>
          </a:p>
          <a:p>
            <a:pPr algn="ctr" eaLnBrk="1" hangingPunct="1"/>
            <a:r>
              <a:rPr lang="en-US" altLang="x-none" sz="2500">
                <a:latin typeface="Roboto" charset="0"/>
                <a:ea typeface="Roboto" charset="0"/>
                <a:cs typeface="Roboto" charset="0"/>
              </a:rPr>
              <a:t>Examples / class</a:t>
            </a:r>
          </a:p>
        </p:txBody>
      </p:sp>
      <p:sp>
        <p:nvSpPr>
          <p:cNvPr id="10" name="TextBox 9"/>
          <p:cNvSpPr txBox="1">
            <a:spLocks noChangeArrowheads="1"/>
          </p:cNvSpPr>
          <p:nvPr/>
        </p:nvSpPr>
        <p:spPr bwMode="auto">
          <a:xfrm>
            <a:off x="9163050" y="4117975"/>
            <a:ext cx="2652713" cy="862013"/>
          </a:xfrm>
          <a:prstGeom prst="rect">
            <a:avLst/>
          </a:prstGeom>
          <a:solidFill>
            <a:schemeClr val="bg1"/>
          </a:solidFill>
          <a:ln w="9525">
            <a:solidFill>
              <a:srgbClr val="000000"/>
            </a:solidFill>
            <a:miter lim="800000"/>
            <a:headEnd/>
            <a:tailEnd/>
          </a:ln>
        </p:spPr>
        <p:txBody>
          <a:bodyPr>
            <a:spAutoFit/>
          </a:bodyPr>
          <a:lstStyle/>
          <a:p>
            <a:pPr algn="ctr" eaLnBrk="1" hangingPunct="1"/>
            <a:r>
              <a:rPr lang="en-US" altLang="x-none" sz="2500">
                <a:latin typeface="Roboto" charset="0"/>
                <a:ea typeface="Roboto" charset="0"/>
                <a:cs typeface="Roboto" charset="0"/>
              </a:rPr>
              <a:t>600</a:t>
            </a:r>
          </a:p>
          <a:p>
            <a:pPr algn="ctr" eaLnBrk="1" hangingPunct="1"/>
            <a:r>
              <a:rPr lang="en-US" altLang="x-none" sz="2500">
                <a:latin typeface="Roboto" charset="0"/>
                <a:ea typeface="Roboto" charset="0"/>
                <a:cs typeface="Roboto" charset="0"/>
              </a:rPr>
              <a:t>Examples / class</a:t>
            </a:r>
          </a:p>
        </p:txBody>
      </p:sp>
      <p:cxnSp>
        <p:nvCxnSpPr>
          <p:cNvPr id="5" name="Straight Connector 4"/>
          <p:cNvCxnSpPr/>
          <p:nvPr/>
        </p:nvCxnSpPr>
        <p:spPr>
          <a:xfrm flipV="1">
            <a:off x="3294529" y="6131859"/>
            <a:ext cx="8673353" cy="13447"/>
          </a:xfrm>
          <a:prstGeom prst="line">
            <a:avLst/>
          </a:prstGeom>
          <a:ln w="57150">
            <a:solidFill>
              <a:srgbClr val="B75B5B"/>
            </a:solidFill>
          </a:ln>
        </p:spPr>
        <p:style>
          <a:lnRef idx="1">
            <a:schemeClr val="accent1"/>
          </a:lnRef>
          <a:fillRef idx="0">
            <a:schemeClr val="accent1"/>
          </a:fillRef>
          <a:effectRef idx="0">
            <a:schemeClr val="accent1"/>
          </a:effectRef>
          <a:fontRef idx="minor">
            <a:schemeClr val="tx1"/>
          </a:fontRef>
        </p:style>
      </p:cxnSp>
      <p:sp>
        <p:nvSpPr>
          <p:cNvPr id="11" name="TextBox 10"/>
          <p:cNvSpPr txBox="1">
            <a:spLocks noChangeArrowheads="1"/>
          </p:cNvSpPr>
          <p:nvPr/>
        </p:nvSpPr>
        <p:spPr bwMode="auto">
          <a:xfrm>
            <a:off x="11977688" y="5668252"/>
            <a:ext cx="2652712" cy="477054"/>
          </a:xfrm>
          <a:prstGeom prst="rect">
            <a:avLst/>
          </a:prstGeom>
          <a:solidFill>
            <a:schemeClr val="bg1"/>
          </a:solidFill>
          <a:ln w="9525">
            <a:noFill/>
            <a:miter lim="800000"/>
            <a:headEnd/>
            <a:tailEnd/>
          </a:ln>
        </p:spPr>
        <p:txBody>
          <a:bodyPr>
            <a:spAutoFit/>
          </a:bodyPr>
          <a:lstStyle/>
          <a:p>
            <a:pPr algn="ctr" eaLnBrk="1" hangingPunct="1"/>
            <a:r>
              <a:rPr lang="en-US" altLang="x-none" sz="2500" dirty="0" smtClean="0">
                <a:latin typeface="Roboto" charset="0"/>
                <a:ea typeface="Roboto" charset="0"/>
                <a:cs typeface="Roboto" charset="0"/>
              </a:rPr>
              <a:t>All </a:t>
            </a:r>
            <a:r>
              <a:rPr lang="en-US" altLang="x-none" sz="2500" dirty="0" err="1" smtClean="0">
                <a:latin typeface="Roboto" charset="0"/>
                <a:ea typeface="Roboto" charset="0"/>
                <a:cs typeface="Roboto" charset="0"/>
              </a:rPr>
              <a:t>backprops</a:t>
            </a:r>
            <a:endParaRPr lang="en-US" altLang="x-none" sz="2500" dirty="0">
              <a:latin typeface="Roboto" charset="0"/>
              <a:ea typeface="Roboto" charset="0"/>
              <a:cs typeface="Roboto" charset="0"/>
            </a:endParaRPr>
          </a:p>
        </p:txBody>
      </p:sp>
    </p:spTree>
    <p:extLst>
      <p:ext uri="{BB962C8B-B14F-4D97-AF65-F5344CB8AC3E}">
        <p14:creationId xmlns:p14="http://schemas.microsoft.com/office/powerpoint/2010/main" val="67475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STALE-SB REDUCES FORWARD PASSES</a:t>
            </a:r>
            <a:endParaRPr lang="en-US" dirty="0"/>
          </a:p>
        </p:txBody>
      </p:sp>
      <p:pic>
        <p:nvPicPr>
          <p:cNvPr id="1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5582" y="1726259"/>
            <a:ext cx="9058275" cy="603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959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COMPARED APPROACHES</a:t>
            </a:r>
            <a:endParaRPr lang="en-US" dirty="0"/>
          </a:p>
        </p:txBody>
      </p:sp>
      <p:sp>
        <p:nvSpPr>
          <p:cNvPr id="5" name="Content Placeholder 2"/>
          <p:cNvSpPr txBox="1">
            <a:spLocks/>
          </p:cNvSpPr>
          <p:nvPr/>
        </p:nvSpPr>
        <p:spPr>
          <a:xfrm>
            <a:off x="1757739" y="2270852"/>
            <a:ext cx="3065462" cy="960437"/>
          </a:xfrm>
          <a:prstGeom prst="rect">
            <a:avLst/>
          </a:prstGeom>
        </p:spPr>
        <p:txBody>
          <a:bodyPr>
            <a:normAutofit/>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Tx/>
              <a:buNone/>
              <a:defRPr/>
            </a:pPr>
            <a:r>
              <a:rPr lang="en-US" sz="4500" b="1" smtClean="0">
                <a:solidFill>
                  <a:schemeClr val="accent1"/>
                </a:solidFill>
                <a:latin typeface="Avenir Next Condensed Bold" charset="0"/>
                <a:ea typeface="Avenir Next Condensed Bold" charset="0"/>
                <a:cs typeface="Avenir Next Condensed Bold" charset="0"/>
              </a:rPr>
              <a:t>Traditional</a:t>
            </a:r>
            <a:endParaRPr lang="en-US" sz="4500" b="1" dirty="0">
              <a:solidFill>
                <a:schemeClr val="accent1"/>
              </a:solidFill>
              <a:latin typeface="Avenir Next Condensed Bold" charset="0"/>
              <a:ea typeface="Avenir Next Condensed Bold" charset="0"/>
              <a:cs typeface="Avenir Next Condensed Bold" charset="0"/>
            </a:endParaRPr>
          </a:p>
        </p:txBody>
      </p:sp>
      <p:sp>
        <p:nvSpPr>
          <p:cNvPr id="6" name="TextBox 9"/>
          <p:cNvSpPr txBox="1">
            <a:spLocks noChangeArrowheads="1"/>
          </p:cNvSpPr>
          <p:nvPr/>
        </p:nvSpPr>
        <p:spPr bwMode="auto">
          <a:xfrm>
            <a:off x="2940426" y="5563327"/>
            <a:ext cx="1841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x-none" altLang="x-none">
              <a:latin typeface="Avenir Next Condensed Demi Bold" charset="0"/>
            </a:endParaRPr>
          </a:p>
        </p:txBody>
      </p:sp>
      <p:sp>
        <p:nvSpPr>
          <p:cNvPr id="7" name="Content Placeholder 2"/>
          <p:cNvSpPr txBox="1">
            <a:spLocks/>
          </p:cNvSpPr>
          <p:nvPr/>
        </p:nvSpPr>
        <p:spPr bwMode="auto">
          <a:xfrm>
            <a:off x="1594226" y="3690077"/>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FF9300"/>
                </a:solidFill>
                <a:latin typeface="Avenir Next Condensed Bold" charset="0"/>
                <a:ea typeface="Avenir Next Condensed Bold" charset="0"/>
                <a:cs typeface="Avenir Next Condensed Bold" charset="0"/>
              </a:rPr>
              <a:t>Katharopoulos18</a:t>
            </a:r>
            <a:endParaRPr lang="en-US" sz="4500" kern="0" dirty="0">
              <a:solidFill>
                <a:srgbClr val="FF9300"/>
              </a:solidFill>
              <a:latin typeface="Avenir Next Condensed Bold" charset="0"/>
              <a:ea typeface="Avenir Next Condensed Bold" charset="0"/>
              <a:cs typeface="Avenir Next Condensed Bold" charset="0"/>
            </a:endParaRPr>
          </a:p>
        </p:txBody>
      </p:sp>
      <p:sp>
        <p:nvSpPr>
          <p:cNvPr id="8" name="Content Placeholder 2"/>
          <p:cNvSpPr txBox="1">
            <a:spLocks/>
          </p:cNvSpPr>
          <p:nvPr/>
        </p:nvSpPr>
        <p:spPr bwMode="auto">
          <a:xfrm>
            <a:off x="1757739" y="6338027"/>
            <a:ext cx="58261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C988BB"/>
                </a:solidFill>
                <a:latin typeface="Avenir Next Condensed Bold" charset="0"/>
                <a:ea typeface="Avenir Next Condensed Bold" charset="0"/>
                <a:cs typeface="Avenir Next Condensed Bold" charset="0"/>
              </a:rPr>
              <a:t>Selective-</a:t>
            </a:r>
            <a:r>
              <a:rPr lang="en-US" sz="4500" kern="0" dirty="0" err="1" smtClean="0">
                <a:solidFill>
                  <a:srgbClr val="C988BB"/>
                </a:solidFill>
                <a:latin typeface="Avenir Next Condensed Bold" charset="0"/>
                <a:ea typeface="Avenir Next Condensed Bold" charset="0"/>
                <a:cs typeface="Avenir Next Condensed Bold" charset="0"/>
              </a:rPr>
              <a:t>Backprop</a:t>
            </a:r>
            <a:r>
              <a:rPr lang="en-US" sz="4500" kern="0" dirty="0" smtClean="0">
                <a:solidFill>
                  <a:srgbClr val="C988BB"/>
                </a:solidFill>
                <a:latin typeface="Avenir Next Condensed Bold" charset="0"/>
                <a:ea typeface="Avenir Next Condensed Bold" charset="0"/>
                <a:cs typeface="Avenir Next Condensed Bold" charset="0"/>
              </a:rPr>
              <a:t> (Us)</a:t>
            </a:r>
            <a:endParaRPr lang="en-US" sz="4500" kern="0" dirty="0">
              <a:solidFill>
                <a:srgbClr val="C988BB"/>
              </a:solidFill>
              <a:latin typeface="Avenir Next Condensed Bold" charset="0"/>
              <a:ea typeface="Avenir Next Condensed Bold" charset="0"/>
              <a:cs typeface="Avenir Next Condensed Bold" charset="0"/>
            </a:endParaRPr>
          </a:p>
        </p:txBody>
      </p:sp>
      <p:sp>
        <p:nvSpPr>
          <p:cNvPr id="9" name="TextBox 12"/>
          <p:cNvSpPr txBox="1">
            <a:spLocks noChangeArrowheads="1"/>
          </p:cNvSpPr>
          <p:nvPr/>
        </p:nvSpPr>
        <p:spPr bwMode="auto">
          <a:xfrm>
            <a:off x="1757739" y="2912202"/>
            <a:ext cx="4648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a:latin typeface="Avenir Next Condensed Demi Bold" charset="0"/>
                <a:ea typeface="Avenir Next Condensed Demi Bold" charset="0"/>
                <a:cs typeface="Avenir Next Condensed Demi Bold" charset="0"/>
              </a:rPr>
              <a:t>Classic SGD with no filtering</a:t>
            </a:r>
          </a:p>
        </p:txBody>
      </p:sp>
      <p:sp>
        <p:nvSpPr>
          <p:cNvPr id="10" name="TextBox 15"/>
          <p:cNvSpPr txBox="1">
            <a:spLocks noChangeArrowheads="1"/>
          </p:cNvSpPr>
          <p:nvPr/>
        </p:nvSpPr>
        <p:spPr bwMode="auto">
          <a:xfrm>
            <a:off x="1757739" y="4350477"/>
            <a:ext cx="912971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300">
                <a:latin typeface="Avenir Next Condensed Demi Bold" charset="0"/>
                <a:ea typeface="Avenir Next Condensed Demi Bold" charset="0"/>
                <a:cs typeface="Avenir Next Condensed Demi Bold" charset="0"/>
              </a:rPr>
              <a:t>State of the art importance sampling approach</a:t>
            </a:r>
          </a:p>
        </p:txBody>
      </p:sp>
      <p:sp>
        <p:nvSpPr>
          <p:cNvPr id="12" name="Content Placeholder 2"/>
          <p:cNvSpPr txBox="1">
            <a:spLocks/>
          </p:cNvSpPr>
          <p:nvPr/>
        </p:nvSpPr>
        <p:spPr bwMode="auto">
          <a:xfrm>
            <a:off x="1732339" y="5014052"/>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00B050"/>
                </a:solidFill>
                <a:latin typeface="Avenir Next Condensed Bold" charset="0"/>
                <a:ea typeface="Avenir Next Condensed Bold" charset="0"/>
                <a:cs typeface="Avenir Next Condensed Bold" charset="0"/>
              </a:rPr>
              <a:t>Random</a:t>
            </a:r>
            <a:endParaRPr lang="en-US" sz="4500" kern="0" dirty="0">
              <a:solidFill>
                <a:srgbClr val="00B050"/>
              </a:solidFill>
              <a:latin typeface="Avenir Next Condensed Bold" charset="0"/>
              <a:ea typeface="Avenir Next Condensed Bold" charset="0"/>
              <a:cs typeface="Avenir Next Condensed Bold" charset="0"/>
            </a:endParaRPr>
          </a:p>
        </p:txBody>
      </p:sp>
      <p:sp>
        <p:nvSpPr>
          <p:cNvPr id="13" name="TextBox 9"/>
          <p:cNvSpPr txBox="1">
            <a:spLocks noChangeArrowheads="1"/>
          </p:cNvSpPr>
          <p:nvPr/>
        </p:nvSpPr>
        <p:spPr bwMode="auto">
          <a:xfrm>
            <a:off x="1757739" y="5671277"/>
            <a:ext cx="912971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300">
                <a:latin typeface="Avenir Next Condensed Demi Bold" charset="0"/>
                <a:ea typeface="Avenir Next Condensed Demi Bold" charset="0"/>
                <a:cs typeface="Avenir Next Condensed Demi Bold" charset="0"/>
              </a:rPr>
              <a:t>Random sampling approach</a:t>
            </a:r>
          </a:p>
        </p:txBody>
      </p:sp>
    </p:spTree>
    <p:extLst>
      <p:ext uri="{BB962C8B-B14F-4D97-AF65-F5344CB8AC3E}">
        <p14:creationId xmlns:p14="http://schemas.microsoft.com/office/powerpoint/2010/main" val="738598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SVHN</a:t>
            </a:r>
            <a:endParaRPr lang="en-US" dirty="0"/>
          </a:p>
        </p:txBody>
      </p:sp>
      <p:pic>
        <p:nvPicPr>
          <p:cNvPr id="1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7042" y="1675835"/>
            <a:ext cx="9212263" cy="614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995067" y="2517210"/>
            <a:ext cx="7510463" cy="1323975"/>
          </a:xfrm>
          <a:prstGeom prst="rect">
            <a:avLst/>
          </a:prstGeom>
          <a:solidFill>
            <a:schemeClr val="bg1"/>
          </a:solidFill>
          <a:ln w="9525">
            <a:solidFill>
              <a:srgbClr val="000000"/>
            </a:solidFill>
            <a:miter lim="800000"/>
            <a:headEnd/>
            <a:tailEnd/>
          </a:ln>
        </p:spPr>
        <p:txBody>
          <a:bodyPr>
            <a:spAutoFit/>
          </a:bodyPr>
          <a:lstStyle/>
          <a:p>
            <a:pPr eaLnBrk="1" hangingPunct="1"/>
            <a:r>
              <a:rPr lang="en-US" altLang="x-none" sz="4000" b="0" dirty="0">
                <a:latin typeface="Roboto" charset="0"/>
                <a:ea typeface="Roboto" charset="0"/>
                <a:cs typeface="Roboto" charset="0"/>
              </a:rPr>
              <a:t>Given 40 hours to train,</a:t>
            </a:r>
          </a:p>
          <a:p>
            <a:pPr eaLnBrk="1" hangingPunct="1"/>
            <a:r>
              <a:rPr lang="en-US" altLang="x-none" sz="4000" b="0" dirty="0">
                <a:latin typeface="Roboto" charset="0"/>
                <a:ea typeface="Roboto" charset="0"/>
                <a:cs typeface="Roboto" charset="0"/>
              </a:rPr>
              <a:t>Stale-SB provides lowest error</a:t>
            </a:r>
          </a:p>
        </p:txBody>
      </p:sp>
      <p:cxnSp>
        <p:nvCxnSpPr>
          <p:cNvPr id="16" name="Straight Arrow Connector 15"/>
          <p:cNvCxnSpPr/>
          <p:nvPr/>
        </p:nvCxnSpPr>
        <p:spPr>
          <a:xfrm>
            <a:off x="4751092" y="3841185"/>
            <a:ext cx="2720975" cy="198120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76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MOST PARETO OPTIMAL POINTS ARE SB OR STALE-SB</a:t>
            </a:r>
            <a:endParaRPr lang="en-US" dirty="0"/>
          </a:p>
        </p:txBody>
      </p:sp>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1874838"/>
            <a:ext cx="87249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19138" y="2012950"/>
            <a:ext cx="7510462" cy="1323439"/>
          </a:xfrm>
          <a:prstGeom prst="rect">
            <a:avLst/>
          </a:prstGeom>
          <a:solidFill>
            <a:schemeClr val="bg1"/>
          </a:solidFill>
          <a:ln w="9525">
            <a:solidFill>
              <a:srgbClr val="000000"/>
            </a:solidFill>
            <a:miter lim="800000"/>
            <a:headEnd/>
            <a:tailEnd/>
          </a:ln>
        </p:spPr>
        <p:txBody>
          <a:bodyPr>
            <a:spAutoFit/>
          </a:bodyPr>
          <a:lstStyle/>
          <a:p>
            <a:pPr eaLnBrk="1" hangingPunct="1"/>
            <a:r>
              <a:rPr lang="en-US" altLang="x-none" sz="4000" b="0" dirty="0" smtClean="0">
                <a:latin typeface="Roboto" charset="0"/>
                <a:ea typeface="Roboto" charset="0"/>
                <a:cs typeface="Roboto" charset="0"/>
              </a:rPr>
              <a:t>Given unlimited time to train,</a:t>
            </a:r>
          </a:p>
          <a:p>
            <a:pPr eaLnBrk="1" hangingPunct="1"/>
            <a:r>
              <a:rPr lang="en-US" altLang="x-none" sz="4000" b="0" dirty="0" smtClean="0">
                <a:latin typeface="Roboto" charset="0"/>
                <a:ea typeface="Roboto" charset="0"/>
                <a:cs typeface="Roboto" charset="0"/>
              </a:rPr>
              <a:t>Traditional provides lowest error</a:t>
            </a:r>
            <a:endParaRPr lang="en-US" altLang="x-none" sz="4000" b="0" dirty="0">
              <a:latin typeface="Roboto" charset="0"/>
              <a:ea typeface="Roboto" charset="0"/>
              <a:cs typeface="Roboto" charset="0"/>
            </a:endParaRPr>
          </a:p>
        </p:txBody>
      </p:sp>
      <p:cxnSp>
        <p:nvCxnSpPr>
          <p:cNvPr id="9" name="Straight Arrow Connector 8"/>
          <p:cNvCxnSpPr/>
          <p:nvPr/>
        </p:nvCxnSpPr>
        <p:spPr>
          <a:xfrm>
            <a:off x="4475163" y="3336925"/>
            <a:ext cx="5154612" cy="31067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976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ON CIFAR10 TARGETS HARD EXAMPLES</a:t>
            </a:r>
            <a:endParaRPr lang="en-US" dirty="0"/>
          </a:p>
        </p:txBody>
      </p:sp>
      <p:pic>
        <p:nvPicPr>
          <p:cNvPr id="1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0155" y="2312719"/>
            <a:ext cx="6650037" cy="443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p:cNvGrpSpPr>
            <a:grpSpLocks/>
          </p:cNvGrpSpPr>
          <p:nvPr/>
        </p:nvGrpSpPr>
        <p:grpSpPr bwMode="auto">
          <a:xfrm>
            <a:off x="874417" y="3803381"/>
            <a:ext cx="6451600" cy="1257300"/>
            <a:chOff x="4451351" y="3057524"/>
            <a:chExt cx="6452519" cy="1257300"/>
          </a:xfrm>
        </p:grpSpPr>
        <p:pic>
          <p:nvPicPr>
            <p:cNvPr id="12" name="Picture 9"/>
            <p:cNvPicPr>
              <a:picLocks noChangeAspect="1"/>
            </p:cNvPicPr>
            <p:nvPr/>
          </p:nvPicPr>
          <p:blipFill>
            <a:blip r:embed="rId4">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0"/>
            <p:cNvSpPr txBox="1">
              <a:spLocks noChangeArrowheads="1"/>
            </p:cNvSpPr>
            <p:nvPr/>
          </p:nvSpPr>
          <p:spPr bwMode="auto">
            <a:xfrm>
              <a:off x="6502401" y="3119523"/>
              <a:ext cx="4401469"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4900">
                  <a:latin typeface="Avenir Book" charset="0"/>
                  <a:ea typeface="Avenir Book" charset="0"/>
                  <a:cs typeface="Avenir Book" charset="0"/>
                </a:rPr>
                <a:t>= [0.1, 0.3, 0.6]</a:t>
              </a:r>
            </a:p>
          </p:txBody>
        </p:sp>
      </p:grpSp>
      <p:grpSp>
        <p:nvGrpSpPr>
          <p:cNvPr id="14" name="Group 13"/>
          <p:cNvGrpSpPr>
            <a:grpSpLocks/>
          </p:cNvGrpSpPr>
          <p:nvPr/>
        </p:nvGrpSpPr>
        <p:grpSpPr bwMode="auto">
          <a:xfrm>
            <a:off x="895055" y="2430194"/>
            <a:ext cx="6410325" cy="1200150"/>
            <a:chOff x="4514851" y="4386262"/>
            <a:chExt cx="6409655" cy="1200150"/>
          </a:xfrm>
        </p:grpSpPr>
        <p:pic>
          <p:nvPicPr>
            <p:cNvPr id="15" name="Picture 8"/>
            <p:cNvPicPr>
              <a:picLocks noChangeAspect="1"/>
            </p:cNvPicPr>
            <p:nvPr/>
          </p:nvPicPr>
          <p:blipFill>
            <a:blip r:embed="rId4">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1"/>
            <p:cNvSpPr txBox="1">
              <a:spLocks noChangeArrowheads="1"/>
            </p:cNvSpPr>
            <p:nvPr/>
          </p:nvSpPr>
          <p:spPr bwMode="auto">
            <a:xfrm>
              <a:off x="6523037" y="4478505"/>
              <a:ext cx="4401469"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4900">
                  <a:latin typeface="Avenir Book" charset="0"/>
                  <a:ea typeface="Avenir Book" charset="0"/>
                  <a:cs typeface="Avenir Book" charset="0"/>
                </a:rPr>
                <a:t>= [0, 1, 0]</a:t>
              </a:r>
            </a:p>
          </p:txBody>
        </p:sp>
      </p:grpSp>
      <p:grpSp>
        <p:nvGrpSpPr>
          <p:cNvPr id="17" name="Group 16"/>
          <p:cNvGrpSpPr>
            <a:grpSpLocks/>
          </p:cNvGrpSpPr>
          <p:nvPr/>
        </p:nvGrpSpPr>
        <p:grpSpPr bwMode="auto">
          <a:xfrm>
            <a:off x="641055" y="4974956"/>
            <a:ext cx="8823325" cy="1693863"/>
            <a:chOff x="7561059" y="4637921"/>
            <a:chExt cx="8823008" cy="1693617"/>
          </a:xfrm>
        </p:grpSpPr>
        <p:pic>
          <p:nvPicPr>
            <p:cNvPr id="18" name="Picture 2"/>
            <p:cNvPicPr>
              <a:picLocks noChangeAspect="1"/>
            </p:cNvPicPr>
            <p:nvPr/>
          </p:nvPicPr>
          <p:blipFill>
            <a:blip r:embed="rId5">
              <a:extLst>
                <a:ext uri="{28A0092B-C50C-407E-A947-70E740481C1C}">
                  <a14:useLocalDpi xmlns:a14="http://schemas.microsoft.com/office/drawing/2010/main" val="0"/>
                </a:ext>
              </a:extLst>
            </a:blip>
            <a:srcRect l="5875" t="88889" r="69225" b="5849"/>
            <a:stretch>
              <a:fillRect/>
            </a:stretch>
          </p:blipFill>
          <p:spPr bwMode="auto">
            <a:xfrm>
              <a:off x="7561059" y="4637921"/>
              <a:ext cx="4829947" cy="169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1"/>
            <p:cNvSpPr txBox="1">
              <a:spLocks noChangeArrowheads="1"/>
            </p:cNvSpPr>
            <p:nvPr/>
          </p:nvSpPr>
          <p:spPr bwMode="auto">
            <a:xfrm>
              <a:off x="11982138" y="4976897"/>
              <a:ext cx="4401929" cy="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4900">
                  <a:latin typeface="Avenir Book" charset="0"/>
                  <a:ea typeface="Avenir Book" charset="0"/>
                  <a:cs typeface="Avenir Book" charset="0"/>
                </a:rPr>
                <a:t>= 0.3</a:t>
              </a:r>
            </a:p>
          </p:txBody>
        </p:sp>
      </p:grpSp>
      <p:sp>
        <p:nvSpPr>
          <p:cNvPr id="20" name="TextBox 19"/>
          <p:cNvSpPr txBox="1">
            <a:spLocks noChangeArrowheads="1"/>
          </p:cNvSpPr>
          <p:nvPr/>
        </p:nvSpPr>
        <p:spPr bwMode="auto">
          <a:xfrm>
            <a:off x="641055" y="2758806"/>
            <a:ext cx="7326312" cy="1323975"/>
          </a:xfrm>
          <a:prstGeom prst="rect">
            <a:avLst/>
          </a:prstGeom>
          <a:solidFill>
            <a:schemeClr val="bg1"/>
          </a:solidFill>
          <a:ln w="9525">
            <a:solidFill>
              <a:srgbClr val="000000"/>
            </a:solidFill>
            <a:miter lim="800000"/>
            <a:headEnd/>
            <a:tailEnd/>
          </a:ln>
        </p:spPr>
        <p:txBody>
          <a:bodyPr>
            <a:spAutoFit/>
          </a:bodyPr>
          <a:lstStyle/>
          <a:p>
            <a:pPr eaLnBrk="1" hangingPunct="1"/>
            <a:r>
              <a:rPr lang="en-US" altLang="x-none" sz="4000" b="0" dirty="0" smtClean="0">
                <a:latin typeface="Roboto" charset="0"/>
                <a:ea typeface="Roboto" charset="0"/>
                <a:cs typeface="Roboto" charset="0"/>
              </a:rPr>
              <a:t>3% correct w/ Traditional</a:t>
            </a:r>
          </a:p>
          <a:p>
            <a:pPr eaLnBrk="1" hangingPunct="1"/>
            <a:r>
              <a:rPr lang="en-US" altLang="x-none" sz="4000" b="0" dirty="0" smtClean="0">
                <a:latin typeface="Roboto" charset="0"/>
                <a:ea typeface="Roboto" charset="0"/>
                <a:cs typeface="Roboto" charset="0"/>
              </a:rPr>
              <a:t>29% correct w/ SB</a:t>
            </a:r>
            <a:endParaRPr lang="en-US" altLang="x-none" sz="4000" b="0" dirty="0">
              <a:latin typeface="Roboto" charset="0"/>
              <a:ea typeface="Roboto" charset="0"/>
              <a:cs typeface="Roboto" charset="0"/>
            </a:endParaRPr>
          </a:p>
        </p:txBody>
      </p:sp>
      <p:cxnSp>
        <p:nvCxnSpPr>
          <p:cNvPr id="21" name="Straight Connector 20"/>
          <p:cNvCxnSpPr/>
          <p:nvPr/>
        </p:nvCxnSpPr>
        <p:spPr>
          <a:xfrm flipH="1" flipV="1">
            <a:off x="9704092" y="3806556"/>
            <a:ext cx="0" cy="915988"/>
          </a:xfrm>
          <a:prstGeom prst="line">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9608842" y="4722544"/>
            <a:ext cx="190500" cy="190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3" name="Oval 22"/>
          <p:cNvSpPr/>
          <p:nvPr/>
        </p:nvSpPr>
        <p:spPr>
          <a:xfrm>
            <a:off x="9608842" y="3616056"/>
            <a:ext cx="190500" cy="190500"/>
          </a:xfrm>
          <a:prstGeom prst="ellipse">
            <a:avLst/>
          </a:prstGeom>
          <a:solidFill>
            <a:srgbClr val="FF40FF"/>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40FF"/>
              </a:solidFill>
            </a:endParaRPr>
          </a:p>
        </p:txBody>
      </p:sp>
      <p:cxnSp>
        <p:nvCxnSpPr>
          <p:cNvPr id="24" name="Straight Connector 23"/>
          <p:cNvCxnSpPr/>
          <p:nvPr/>
        </p:nvCxnSpPr>
        <p:spPr>
          <a:xfrm flipH="1" flipV="1">
            <a:off x="6714830" y="3296969"/>
            <a:ext cx="2989262" cy="942975"/>
          </a:xfrm>
          <a:prstGeom prst="line">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41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SB IS ROBUST TO MODEST AMOUNTS OF LABEL ERROR</a:t>
            </a:r>
            <a:endParaRPr lang="en-US" dirty="0"/>
          </a:p>
        </p:txBody>
      </p:sp>
      <p:sp>
        <p:nvSpPr>
          <p:cNvPr id="25" name="TextBox 12"/>
          <p:cNvSpPr txBox="1">
            <a:spLocks noChangeArrowheads="1"/>
          </p:cNvSpPr>
          <p:nvPr/>
        </p:nvSpPr>
        <p:spPr bwMode="auto">
          <a:xfrm>
            <a:off x="4741839" y="1691763"/>
            <a:ext cx="3659976"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10% Randomized</a:t>
            </a:r>
            <a:endParaRPr lang="en-US" altLang="x-none" sz="3500" b="0" dirty="0">
              <a:latin typeface="Roboto" charset="0"/>
              <a:ea typeface="Roboto" charset="0"/>
              <a:cs typeface="Roboto" charset="0"/>
            </a:endParaRPr>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12393" t="3636"/>
          <a:stretch/>
        </p:blipFill>
        <p:spPr bwMode="auto">
          <a:xfrm>
            <a:off x="2825293" y="2189018"/>
            <a:ext cx="7975600" cy="584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5713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SB IS ROBUST TO MODEST AMOUNTS OF LABEL ERROR</a:t>
            </a:r>
            <a:endParaRPr lang="en-US"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rcRect l="12393"/>
          <a:stretch>
            <a:fillRect/>
          </a:stretch>
        </p:blipFill>
        <p:spPr bwMode="auto">
          <a:xfrm>
            <a:off x="2825293" y="1968338"/>
            <a:ext cx="7975600" cy="606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l="11313"/>
          <a:stretch>
            <a:fillRect/>
          </a:stretch>
        </p:blipFill>
        <p:spPr bwMode="auto">
          <a:xfrm>
            <a:off x="2825293" y="1968338"/>
            <a:ext cx="8074025" cy="606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p:cNvSpPr txBox="1">
            <a:spLocks noChangeArrowheads="1"/>
          </p:cNvSpPr>
          <p:nvPr/>
        </p:nvSpPr>
        <p:spPr bwMode="auto">
          <a:xfrm>
            <a:off x="5003944" y="1652867"/>
            <a:ext cx="361829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a:latin typeface="Roboto" charset="0"/>
                <a:ea typeface="Roboto" charset="0"/>
                <a:cs typeface="Roboto" charset="0"/>
              </a:rPr>
              <a:t>20% Randomized</a:t>
            </a:r>
          </a:p>
        </p:txBody>
      </p:sp>
    </p:spTree>
    <p:extLst>
      <p:ext uri="{BB962C8B-B14F-4D97-AF65-F5344CB8AC3E}">
        <p14:creationId xmlns:p14="http://schemas.microsoft.com/office/powerpoint/2010/main" val="115892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TRAINING AND DEPLOYING DNNS REQUIRE TUNING</a:t>
            </a:r>
            <a:endParaRPr lang="en-US" dirty="0"/>
          </a:p>
        </p:txBody>
      </p:sp>
      <p:sp>
        <p:nvSpPr>
          <p:cNvPr id="10" name="TextBox 4"/>
          <p:cNvSpPr txBox="1">
            <a:spLocks noChangeArrowheads="1"/>
          </p:cNvSpPr>
          <p:nvPr/>
        </p:nvSpPr>
        <p:spPr bwMode="auto">
          <a:xfrm flipH="1">
            <a:off x="608012" y="4364431"/>
            <a:ext cx="233521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smtClean="0">
                <a:solidFill>
                  <a:srgbClr val="B75B5B"/>
                </a:solidFill>
                <a:latin typeface="Roboto Bold" charset="0"/>
                <a:ea typeface="Roboto Bold" charset="0"/>
                <a:cs typeface="Roboto Bold" charset="0"/>
              </a:rPr>
              <a:t>Learning rate</a:t>
            </a:r>
            <a:endParaRPr lang="en-US" altLang="x-none" sz="2500" dirty="0">
              <a:solidFill>
                <a:srgbClr val="B75B5B"/>
              </a:solidFill>
              <a:latin typeface="Roboto Bold" charset="0"/>
              <a:ea typeface="Roboto Bold" charset="0"/>
              <a:cs typeface="Roboto Bold" charset="0"/>
            </a:endParaRPr>
          </a:p>
        </p:txBody>
      </p:sp>
      <p:sp>
        <p:nvSpPr>
          <p:cNvPr id="11" name="TextBox 16"/>
          <p:cNvSpPr txBox="1">
            <a:spLocks noChangeArrowheads="1"/>
          </p:cNvSpPr>
          <p:nvPr/>
        </p:nvSpPr>
        <p:spPr bwMode="auto">
          <a:xfrm flipH="1">
            <a:off x="2827337" y="4364431"/>
            <a:ext cx="233521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dirty="0">
                <a:solidFill>
                  <a:srgbClr val="B75B5B"/>
                </a:solidFill>
                <a:latin typeface="Roboto Bold" charset="0"/>
                <a:ea typeface="Roboto Bold" charset="0"/>
                <a:cs typeface="Roboto Bold" charset="0"/>
              </a:rPr>
              <a:t>Momentum</a:t>
            </a:r>
          </a:p>
        </p:txBody>
      </p:sp>
      <p:sp>
        <p:nvSpPr>
          <p:cNvPr id="12" name="TextBox 17"/>
          <p:cNvSpPr txBox="1">
            <a:spLocks noChangeArrowheads="1"/>
          </p:cNvSpPr>
          <p:nvPr/>
        </p:nvSpPr>
        <p:spPr bwMode="auto">
          <a:xfrm flipH="1">
            <a:off x="7525977" y="4355545"/>
            <a:ext cx="21053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x-none" sz="2500" dirty="0" smtClean="0">
                <a:solidFill>
                  <a:srgbClr val="B75B5B"/>
                </a:solidFill>
                <a:latin typeface="Roboto Bold" charset="0"/>
                <a:ea typeface="Roboto Bold" charset="0"/>
                <a:cs typeface="Roboto Bold" charset="0"/>
              </a:rPr>
              <a:t>Architecture</a:t>
            </a:r>
            <a:endParaRPr lang="en-US" altLang="x-none" sz="2500" dirty="0">
              <a:solidFill>
                <a:srgbClr val="B75B5B"/>
              </a:solidFill>
              <a:latin typeface="Roboto Bold" charset="0"/>
              <a:ea typeface="Roboto Bold" charset="0"/>
              <a:cs typeface="Roboto Bold" charset="0"/>
            </a:endParaRPr>
          </a:p>
        </p:txBody>
      </p:sp>
      <p:sp>
        <p:nvSpPr>
          <p:cNvPr id="13" name="TextBox 27"/>
          <p:cNvSpPr txBox="1">
            <a:spLocks noChangeArrowheads="1"/>
          </p:cNvSpPr>
          <p:nvPr/>
        </p:nvSpPr>
        <p:spPr bwMode="auto">
          <a:xfrm flipH="1">
            <a:off x="5045869" y="4355545"/>
            <a:ext cx="233521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dirty="0">
                <a:solidFill>
                  <a:srgbClr val="B75B5B"/>
                </a:solidFill>
                <a:latin typeface="Roboto Bold" charset="0"/>
                <a:ea typeface="Roboto Bold" charset="0"/>
                <a:cs typeface="Roboto Bold" charset="0"/>
              </a:rPr>
              <a:t>Dropout</a:t>
            </a:r>
          </a:p>
        </p:txBody>
      </p:sp>
      <p:sp>
        <p:nvSpPr>
          <p:cNvPr id="14" name="TextBox 29"/>
          <p:cNvSpPr txBox="1">
            <a:spLocks noChangeArrowheads="1"/>
          </p:cNvSpPr>
          <p:nvPr/>
        </p:nvSpPr>
        <p:spPr bwMode="auto">
          <a:xfrm flipH="1">
            <a:off x="9563100" y="4355545"/>
            <a:ext cx="23336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dirty="0" smtClean="0">
                <a:solidFill>
                  <a:srgbClr val="B75B5B"/>
                </a:solidFill>
                <a:latin typeface="Roboto Bold" charset="0"/>
                <a:ea typeface="Roboto Bold" charset="0"/>
                <a:cs typeface="Roboto Bold" charset="0"/>
              </a:rPr>
              <a:t>Optimizer</a:t>
            </a:r>
            <a:endParaRPr lang="en-US" altLang="x-none" sz="2500" dirty="0">
              <a:solidFill>
                <a:srgbClr val="B75B5B"/>
              </a:solidFill>
              <a:latin typeface="Roboto Bold" charset="0"/>
              <a:ea typeface="Roboto Bold" charset="0"/>
              <a:cs typeface="Roboto Bold" charset="0"/>
            </a:endParaRPr>
          </a:p>
        </p:txBody>
      </p:sp>
      <p:sp>
        <p:nvSpPr>
          <p:cNvPr id="15" name="TextBox 36"/>
          <p:cNvSpPr txBox="1">
            <a:spLocks noChangeArrowheads="1"/>
          </p:cNvSpPr>
          <p:nvPr/>
        </p:nvSpPr>
        <p:spPr bwMode="auto">
          <a:xfrm flipH="1">
            <a:off x="11780838" y="4355545"/>
            <a:ext cx="233521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dirty="0" smtClean="0">
                <a:solidFill>
                  <a:srgbClr val="B75B5B"/>
                </a:solidFill>
                <a:latin typeface="Roboto Bold" charset="0"/>
                <a:ea typeface="Roboto Bold" charset="0"/>
                <a:cs typeface="Roboto Bold" charset="0"/>
              </a:rPr>
              <a:t>Training time</a:t>
            </a:r>
            <a:endParaRPr lang="en-US" altLang="x-none" sz="2500" dirty="0">
              <a:solidFill>
                <a:srgbClr val="B75B5B"/>
              </a:solidFill>
              <a:latin typeface="Roboto Bold" charset="0"/>
              <a:ea typeface="Roboto Bold" charset="0"/>
              <a:cs typeface="Roboto Bold" charset="0"/>
            </a:endParaRPr>
          </a:p>
        </p:txBody>
      </p:sp>
      <p:sp>
        <p:nvSpPr>
          <p:cNvPr id="16" name="TextBox 16"/>
          <p:cNvSpPr txBox="1">
            <a:spLocks noChangeArrowheads="1"/>
          </p:cNvSpPr>
          <p:nvPr/>
        </p:nvSpPr>
        <p:spPr bwMode="auto">
          <a:xfrm flipH="1">
            <a:off x="1735278" y="5661757"/>
            <a:ext cx="10996566"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x-none" sz="5000" smtClean="0">
                <a:solidFill>
                  <a:schemeClr val="tx1">
                    <a:lumMod val="65000"/>
                    <a:lumOff val="35000"/>
                  </a:schemeClr>
                </a:solidFill>
                <a:latin typeface="Roboto Bold" charset="0"/>
                <a:ea typeface="Roboto Bold" charset="0"/>
                <a:cs typeface="Roboto Bold" charset="0"/>
              </a:rPr>
              <a:t>Parameters tuned</a:t>
            </a:r>
          </a:p>
          <a:p>
            <a:pPr algn="ctr"/>
            <a:r>
              <a:rPr lang="en-US" altLang="x-none" sz="5000" dirty="0" smtClean="0">
                <a:solidFill>
                  <a:srgbClr val="B75B5B"/>
                </a:solidFill>
                <a:latin typeface="Roboto Bold" charset="0"/>
                <a:ea typeface="Roboto Bold" charset="0"/>
                <a:cs typeface="Roboto Bold" charset="0"/>
              </a:rPr>
              <a:t>once </a:t>
            </a:r>
            <a:r>
              <a:rPr lang="en-US" altLang="x-none" sz="5000" dirty="0" smtClean="0">
                <a:solidFill>
                  <a:schemeClr val="tx1">
                    <a:lumMod val="65000"/>
                    <a:lumOff val="35000"/>
                  </a:schemeClr>
                </a:solidFill>
                <a:latin typeface="Roboto Bold" charset="0"/>
                <a:ea typeface="Roboto Bold" charset="0"/>
                <a:cs typeface="Roboto Bold" charset="0"/>
              </a:rPr>
              <a:t>and </a:t>
            </a:r>
            <a:r>
              <a:rPr lang="en-US" altLang="x-none" sz="5000" dirty="0" smtClean="0">
                <a:solidFill>
                  <a:srgbClr val="B75B5B"/>
                </a:solidFill>
                <a:latin typeface="Roboto Bold" charset="0"/>
                <a:ea typeface="Roboto Bold" charset="0"/>
                <a:cs typeface="Roboto Bold" charset="0"/>
              </a:rPr>
              <a:t>before training</a:t>
            </a:r>
          </a:p>
        </p:txBody>
      </p:sp>
      <p:pic>
        <p:nvPicPr>
          <p:cNvPr id="1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709"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3034"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2359"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49472"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68797"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86534"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0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sz="4000" dirty="0" smtClean="0"/>
              <a:t>Should we </a:t>
            </a:r>
            <a:r>
              <a:rPr lang="en-US" sz="4000" dirty="0" smtClean="0"/>
              <a:t>prioritize </a:t>
            </a:r>
            <a:r>
              <a:rPr lang="en-US" sz="4000" dirty="0" smtClean="0"/>
              <a:t>challenging</a:t>
            </a:r>
            <a:r>
              <a:rPr lang="en-US" sz="4000" dirty="0" smtClean="0"/>
              <a:t> </a:t>
            </a:r>
            <a:r>
              <a:rPr lang="en-US" sz="4000" dirty="0" smtClean="0"/>
              <a:t>examples?</a:t>
            </a:r>
            <a:endParaRPr lang="en-US" sz="4000" dirty="0"/>
          </a:p>
        </p:txBody>
      </p:sp>
    </p:spTree>
    <p:extLst>
      <p:ext uri="{BB962C8B-B14F-4D97-AF65-F5344CB8AC3E}">
        <p14:creationId xmlns:p14="http://schemas.microsoft.com/office/powerpoint/2010/main" val="8046809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DATASET AND TRAINING TIME</a:t>
            </a:r>
            <a:endParaRPr lang="en-US" dirty="0"/>
          </a:p>
        </p:txBody>
      </p:sp>
      <p:sp>
        <p:nvSpPr>
          <p:cNvPr id="13" name="Rectangle 2"/>
          <p:cNvSpPr>
            <a:spLocks noChangeArrowheads="1"/>
          </p:cNvSpPr>
          <p:nvPr/>
        </p:nvSpPr>
        <p:spPr bwMode="auto">
          <a:xfrm>
            <a:off x="4522066" y="3420052"/>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14" name="Straight Connector 13"/>
          <p:cNvCxnSpPr/>
          <p:nvPr/>
        </p:nvCxnSpPr>
        <p:spPr>
          <a:xfrm>
            <a:off x="5271366" y="2432627"/>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flipV="1">
            <a:off x="5271366" y="6366452"/>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6" name="TextBox 15"/>
          <p:cNvSpPr txBox="1">
            <a:spLocks noChangeArrowheads="1"/>
          </p:cNvSpPr>
          <p:nvPr/>
        </p:nvSpPr>
        <p:spPr bwMode="auto">
          <a:xfrm>
            <a:off x="5946221" y="6329940"/>
            <a:ext cx="2887329"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Roboto" charset="0"/>
                <a:ea typeface="Roboto" charset="0"/>
                <a:cs typeface="Roboto" charset="0"/>
              </a:rPr>
              <a:t>Percentile</a:t>
            </a:r>
          </a:p>
        </p:txBody>
      </p:sp>
      <p:sp>
        <p:nvSpPr>
          <p:cNvPr id="17" name="TextBox 16"/>
          <p:cNvSpPr txBox="1">
            <a:spLocks noChangeArrowheads="1"/>
          </p:cNvSpPr>
          <p:nvPr/>
        </p:nvSpPr>
        <p:spPr bwMode="auto">
          <a:xfrm rot="-5400000">
            <a:off x="3341890" y="4008956"/>
            <a:ext cx="305885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a:latin typeface="Roboto" charset="0"/>
                <a:ea typeface="Roboto" charset="0"/>
                <a:cs typeface="Roboto" charset="0"/>
              </a:rPr>
              <a:t>Probability</a:t>
            </a:r>
          </a:p>
        </p:txBody>
      </p:sp>
      <p:sp>
        <p:nvSpPr>
          <p:cNvPr id="18" name="Arc 17"/>
          <p:cNvSpPr/>
          <p:nvPr/>
        </p:nvSpPr>
        <p:spPr>
          <a:xfrm rot="5400000">
            <a:off x="1582810" y="-1832192"/>
            <a:ext cx="7302500" cy="8999538"/>
          </a:xfrm>
          <a:prstGeom prst="arc">
            <a:avLst>
              <a:gd name="adj1" fmla="val 16057896"/>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 name="Oval 18"/>
          <p:cNvSpPr/>
          <p:nvPr/>
        </p:nvSpPr>
        <p:spPr>
          <a:xfrm>
            <a:off x="9329016" y="6290252"/>
            <a:ext cx="190500" cy="190500"/>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0" name="Straight Connector 19"/>
          <p:cNvCxnSpPr/>
          <p:nvPr/>
        </p:nvCxnSpPr>
        <p:spPr>
          <a:xfrm flipV="1">
            <a:off x="9424266" y="4045527"/>
            <a:ext cx="0" cy="2339975"/>
          </a:xfrm>
          <a:prstGeom prst="line">
            <a:avLst/>
          </a:prstGeom>
          <a:ln w="28575">
            <a:solidFill>
              <a:srgbClr val="B75B5B"/>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71366" y="4056640"/>
            <a:ext cx="4152900" cy="0"/>
          </a:xfrm>
          <a:prstGeom prst="line">
            <a:avLst/>
          </a:prstGeom>
          <a:ln w="28575">
            <a:solidFill>
              <a:srgbClr val="B75B5B"/>
            </a:solidFill>
            <a:prstDash val="dash"/>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165004" y="3961390"/>
            <a:ext cx="190500" cy="190500"/>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3284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DATASET AND TRAINING TIME</a:t>
            </a:r>
            <a:endParaRPr lang="en-US" dirty="0"/>
          </a:p>
        </p:txBody>
      </p:sp>
      <p:sp>
        <p:nvSpPr>
          <p:cNvPr id="13" name="Rectangle 2"/>
          <p:cNvSpPr>
            <a:spLocks noChangeArrowheads="1"/>
          </p:cNvSpPr>
          <p:nvPr/>
        </p:nvSpPr>
        <p:spPr bwMode="auto">
          <a:xfrm>
            <a:off x="4522066" y="3420052"/>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14" name="Straight Connector 13"/>
          <p:cNvCxnSpPr/>
          <p:nvPr/>
        </p:nvCxnSpPr>
        <p:spPr>
          <a:xfrm>
            <a:off x="5271366" y="2432627"/>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flipV="1">
            <a:off x="5271366" y="6366452"/>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6" name="TextBox 15"/>
          <p:cNvSpPr txBox="1">
            <a:spLocks noChangeArrowheads="1"/>
          </p:cNvSpPr>
          <p:nvPr/>
        </p:nvSpPr>
        <p:spPr bwMode="auto">
          <a:xfrm>
            <a:off x="6363566" y="6366452"/>
            <a:ext cx="2887329"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Roboto" charset="0"/>
                <a:ea typeface="Roboto" charset="0"/>
                <a:cs typeface="Roboto" charset="0"/>
              </a:rPr>
              <a:t>Percentile</a:t>
            </a:r>
          </a:p>
        </p:txBody>
      </p:sp>
      <p:sp>
        <p:nvSpPr>
          <p:cNvPr id="17" name="TextBox 16"/>
          <p:cNvSpPr txBox="1">
            <a:spLocks noChangeArrowheads="1"/>
          </p:cNvSpPr>
          <p:nvPr/>
        </p:nvSpPr>
        <p:spPr bwMode="auto">
          <a:xfrm rot="-5400000">
            <a:off x="3341890" y="4008956"/>
            <a:ext cx="305885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a:latin typeface="Roboto" charset="0"/>
                <a:ea typeface="Roboto" charset="0"/>
                <a:cs typeface="Roboto" charset="0"/>
              </a:rPr>
              <a:t>Probability</a:t>
            </a:r>
          </a:p>
        </p:txBody>
      </p:sp>
      <p:grpSp>
        <p:nvGrpSpPr>
          <p:cNvPr id="23" name="Google Shape;5814;p63"/>
          <p:cNvGrpSpPr/>
          <p:nvPr/>
        </p:nvGrpSpPr>
        <p:grpSpPr>
          <a:xfrm>
            <a:off x="5893768" y="2724592"/>
            <a:ext cx="3213899" cy="3213899"/>
            <a:chOff x="899850" y="4992125"/>
            <a:chExt cx="481825" cy="481825"/>
          </a:xfrm>
          <a:solidFill>
            <a:srgbClr val="B75B5B"/>
          </a:solidFill>
        </p:grpSpPr>
        <p:sp>
          <p:nvSpPr>
            <p:cNvPr id="24" name="Google Shape;5815;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5" name="Google Shape;5816;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6" name="Google Shape;5817;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extLst>
      <p:ext uri="{BB962C8B-B14F-4D97-AF65-F5344CB8AC3E}">
        <p14:creationId xmlns:p14="http://schemas.microsoft.com/office/powerpoint/2010/main" val="789456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DETERMINE PRIORITY FUNCTION USING HP SEARCH</a:t>
            </a:r>
            <a:endParaRPr lang="en-US" dirty="0"/>
          </a:p>
        </p:txBody>
      </p:sp>
      <p:sp>
        <p:nvSpPr>
          <p:cNvPr id="13" name="Rectangle 2"/>
          <p:cNvSpPr>
            <a:spLocks noChangeArrowheads="1"/>
          </p:cNvSpPr>
          <p:nvPr/>
        </p:nvSpPr>
        <p:spPr bwMode="auto">
          <a:xfrm>
            <a:off x="4522066" y="3420052"/>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14" name="Straight Connector 13"/>
          <p:cNvCxnSpPr/>
          <p:nvPr/>
        </p:nvCxnSpPr>
        <p:spPr>
          <a:xfrm>
            <a:off x="5271366" y="2432627"/>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flipV="1">
            <a:off x="5271366" y="6366452"/>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6" name="TextBox 15"/>
          <p:cNvSpPr txBox="1">
            <a:spLocks noChangeArrowheads="1"/>
          </p:cNvSpPr>
          <p:nvPr/>
        </p:nvSpPr>
        <p:spPr bwMode="auto">
          <a:xfrm>
            <a:off x="6363566" y="6366452"/>
            <a:ext cx="2887329"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Roboto" charset="0"/>
                <a:ea typeface="Roboto" charset="0"/>
                <a:cs typeface="Roboto" charset="0"/>
              </a:rPr>
              <a:t>Percentile</a:t>
            </a:r>
          </a:p>
        </p:txBody>
      </p:sp>
      <p:sp>
        <p:nvSpPr>
          <p:cNvPr id="17" name="TextBox 16"/>
          <p:cNvSpPr txBox="1">
            <a:spLocks noChangeArrowheads="1"/>
          </p:cNvSpPr>
          <p:nvPr/>
        </p:nvSpPr>
        <p:spPr bwMode="auto">
          <a:xfrm rot="-5400000">
            <a:off x="3341890" y="4008956"/>
            <a:ext cx="305885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a:latin typeface="Roboto" charset="0"/>
                <a:ea typeface="Roboto" charset="0"/>
                <a:cs typeface="Roboto" charset="0"/>
              </a:rPr>
              <a:t>Probability</a:t>
            </a:r>
          </a:p>
        </p:txBody>
      </p:sp>
      <p:sp>
        <p:nvSpPr>
          <p:cNvPr id="18" name="Oval 17"/>
          <p:cNvSpPr/>
          <p:nvPr/>
        </p:nvSpPr>
        <p:spPr>
          <a:xfrm>
            <a:off x="5093705" y="4443740"/>
            <a:ext cx="355322" cy="355322"/>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6544565" y="5238064"/>
            <a:ext cx="355322" cy="355322"/>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8112932" y="4433803"/>
            <a:ext cx="355322" cy="355322"/>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Oval 20"/>
          <p:cNvSpPr/>
          <p:nvPr/>
        </p:nvSpPr>
        <p:spPr>
          <a:xfrm>
            <a:off x="9137402" y="2748416"/>
            <a:ext cx="355322" cy="355322"/>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a:off x="5320694" y="4680276"/>
            <a:ext cx="1425163" cy="754366"/>
          </a:xfrm>
          <a:prstGeom prst="line">
            <a:avLst/>
          </a:prstGeom>
          <a:ln w="57150">
            <a:solidFill>
              <a:srgbClr val="B75B5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20" idx="3"/>
          </p:cNvCxnSpPr>
          <p:nvPr/>
        </p:nvCxnSpPr>
        <p:spPr>
          <a:xfrm flipV="1">
            <a:off x="6795126" y="4737089"/>
            <a:ext cx="1369842" cy="678636"/>
          </a:xfrm>
          <a:prstGeom prst="line">
            <a:avLst/>
          </a:prstGeom>
          <a:ln w="57150">
            <a:solidFill>
              <a:srgbClr val="B75B5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318998" y="2926077"/>
            <a:ext cx="996065" cy="1745051"/>
          </a:xfrm>
          <a:prstGeom prst="line">
            <a:avLst/>
          </a:prstGeom>
          <a:ln w="57150">
            <a:solidFill>
              <a:srgbClr val="B75B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62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a:t>
            </a:r>
            <a:r>
              <a:rPr lang="en-US" dirty="0" smtClean="0"/>
              <a:t>DATASET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36" y="2942936"/>
            <a:ext cx="4274886" cy="32084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1828" y="2930508"/>
            <a:ext cx="4346863" cy="326250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1646" y="2847321"/>
            <a:ext cx="4457700" cy="3345692"/>
          </a:xfrm>
          <a:prstGeom prst="rect">
            <a:avLst/>
          </a:prstGeom>
        </p:spPr>
      </p:pic>
      <p:sp>
        <p:nvSpPr>
          <p:cNvPr id="23" name="TextBox 12"/>
          <p:cNvSpPr txBox="1">
            <a:spLocks noChangeArrowheads="1"/>
          </p:cNvSpPr>
          <p:nvPr/>
        </p:nvSpPr>
        <p:spPr bwMode="auto">
          <a:xfrm>
            <a:off x="10102721" y="6354266"/>
            <a:ext cx="361829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a:latin typeface="Roboto" charset="0"/>
                <a:ea typeface="Roboto" charset="0"/>
                <a:cs typeface="Roboto" charset="0"/>
              </a:rPr>
              <a:t>20% Randomized</a:t>
            </a:r>
          </a:p>
        </p:txBody>
      </p:sp>
      <p:sp>
        <p:nvSpPr>
          <p:cNvPr id="24" name="TextBox 12"/>
          <p:cNvSpPr txBox="1">
            <a:spLocks noChangeArrowheads="1"/>
          </p:cNvSpPr>
          <p:nvPr/>
        </p:nvSpPr>
        <p:spPr bwMode="auto">
          <a:xfrm>
            <a:off x="5286110" y="6356751"/>
            <a:ext cx="361829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a:latin typeface="Roboto" charset="0"/>
                <a:ea typeface="Roboto" charset="0"/>
                <a:cs typeface="Roboto" charset="0"/>
              </a:rPr>
              <a:t>1</a:t>
            </a:r>
            <a:r>
              <a:rPr lang="en-US" altLang="x-none" sz="3500" b="0" dirty="0" smtClean="0">
                <a:latin typeface="Roboto" charset="0"/>
                <a:ea typeface="Roboto" charset="0"/>
                <a:cs typeface="Roboto" charset="0"/>
              </a:rPr>
              <a:t>0</a:t>
            </a:r>
            <a:r>
              <a:rPr lang="en-US" altLang="x-none" sz="3500" b="0" dirty="0">
                <a:latin typeface="Roboto" charset="0"/>
                <a:ea typeface="Roboto" charset="0"/>
                <a:cs typeface="Roboto" charset="0"/>
              </a:rPr>
              <a:t>% Randomized</a:t>
            </a:r>
          </a:p>
        </p:txBody>
      </p:sp>
      <p:sp>
        <p:nvSpPr>
          <p:cNvPr id="25" name="TextBox 12"/>
          <p:cNvSpPr txBox="1">
            <a:spLocks noChangeArrowheads="1"/>
          </p:cNvSpPr>
          <p:nvPr/>
        </p:nvSpPr>
        <p:spPr bwMode="auto">
          <a:xfrm>
            <a:off x="721170" y="6363485"/>
            <a:ext cx="336662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0</a:t>
            </a:r>
            <a:r>
              <a:rPr lang="en-US" altLang="x-none" sz="3500" b="0" dirty="0">
                <a:latin typeface="Roboto" charset="0"/>
                <a:ea typeface="Roboto" charset="0"/>
                <a:cs typeface="Roboto" charset="0"/>
              </a:rPr>
              <a:t>% Randomized</a:t>
            </a:r>
          </a:p>
        </p:txBody>
      </p:sp>
      <p:sp>
        <p:nvSpPr>
          <p:cNvPr id="26" name="TextBox 12"/>
          <p:cNvSpPr txBox="1">
            <a:spLocks noChangeArrowheads="1"/>
          </p:cNvSpPr>
          <p:nvPr/>
        </p:nvSpPr>
        <p:spPr bwMode="auto">
          <a:xfrm>
            <a:off x="721170" y="2065484"/>
            <a:ext cx="195919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smtClean="0">
                <a:latin typeface="Roboto" charset="0"/>
                <a:ea typeface="Roboto" charset="0"/>
                <a:cs typeface="Roboto" charset="0"/>
              </a:rPr>
              <a:t>CIFAR10</a:t>
            </a:r>
            <a:endParaRPr lang="en-US" altLang="x-none" sz="3500" dirty="0">
              <a:latin typeface="Roboto" charset="0"/>
              <a:ea typeface="Roboto" charset="0"/>
              <a:cs typeface="Roboto" charset="0"/>
            </a:endParaRPr>
          </a:p>
        </p:txBody>
      </p:sp>
    </p:spTree>
    <p:extLst>
      <p:ext uri="{BB962C8B-B14F-4D97-AF65-F5344CB8AC3E}">
        <p14:creationId xmlns:p14="http://schemas.microsoft.com/office/powerpoint/2010/main" val="19260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DATASET AND TRAINING TIME</a:t>
            </a:r>
            <a:endParaRPr lang="en-US" dirty="0"/>
          </a:p>
        </p:txBody>
      </p:sp>
      <p:graphicFrame>
        <p:nvGraphicFramePr>
          <p:cNvPr id="12" name="Chart 11"/>
          <p:cNvGraphicFramePr/>
          <p:nvPr>
            <p:extLst>
              <p:ext uri="{D42A27DB-BD31-4B8C-83A1-F6EECF244321}">
                <p14:modId xmlns:p14="http://schemas.microsoft.com/office/powerpoint/2010/main" val="1549746397"/>
              </p:ext>
            </p:extLst>
          </p:nvPr>
        </p:nvGraphicFramePr>
        <p:xfrm>
          <a:off x="2560320" y="1544320"/>
          <a:ext cx="9753600" cy="6502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8041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a:t>
            </a:r>
            <a:r>
              <a:rPr lang="en-US" dirty="0" smtClean="0"/>
              <a:t>DATASET</a:t>
            </a:r>
            <a:endParaRPr lang="en-US" dirty="0"/>
          </a:p>
        </p:txBody>
      </p:sp>
      <p:sp>
        <p:nvSpPr>
          <p:cNvPr id="6" name="TextBox 12"/>
          <p:cNvSpPr txBox="1">
            <a:spLocks noChangeArrowheads="1"/>
          </p:cNvSpPr>
          <p:nvPr/>
        </p:nvSpPr>
        <p:spPr bwMode="auto">
          <a:xfrm>
            <a:off x="4510255" y="7013583"/>
            <a:ext cx="625363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Fraction of test labels shuffled</a:t>
            </a:r>
            <a:endParaRPr lang="en-US" altLang="x-none" sz="3500" b="0" dirty="0">
              <a:latin typeface="Roboto" charset="0"/>
              <a:ea typeface="Roboto" charset="0"/>
              <a:cs typeface="Roboto" charset="0"/>
            </a:endParaRPr>
          </a:p>
        </p:txBody>
      </p:sp>
      <p:sp>
        <p:nvSpPr>
          <p:cNvPr id="7" name="TextBox 12"/>
          <p:cNvSpPr txBox="1">
            <a:spLocks noChangeArrowheads="1"/>
          </p:cNvSpPr>
          <p:nvPr/>
        </p:nvSpPr>
        <p:spPr bwMode="auto">
          <a:xfrm rot="16200000">
            <a:off x="2149014" y="4039631"/>
            <a:ext cx="301717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Test error rate</a:t>
            </a:r>
            <a:endParaRPr lang="en-US" altLang="x-none" sz="3500" b="0" dirty="0">
              <a:latin typeface="Roboto" charset="0"/>
              <a:ea typeface="Roboto" charset="0"/>
              <a:cs typeface="Roboto" charset="0"/>
            </a:endParaRPr>
          </a:p>
        </p:txBody>
      </p:sp>
      <p:sp>
        <p:nvSpPr>
          <p:cNvPr id="10" name="TextBox 12"/>
          <p:cNvSpPr txBox="1">
            <a:spLocks noChangeArrowheads="1"/>
          </p:cNvSpPr>
          <p:nvPr/>
        </p:nvSpPr>
        <p:spPr bwMode="auto">
          <a:xfrm>
            <a:off x="4967455" y="2284847"/>
            <a:ext cx="131478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err="1" smtClean="0">
                <a:latin typeface="Roboto" charset="0"/>
                <a:ea typeface="Roboto" charset="0"/>
                <a:cs typeface="Roboto" charset="0"/>
              </a:rPr>
              <a:t>NoFilter</a:t>
            </a:r>
            <a:endParaRPr lang="en-US" altLang="x-none" sz="2500" b="0" dirty="0">
              <a:latin typeface="Roboto" charset="0"/>
              <a:ea typeface="Roboto" charset="0"/>
              <a:cs typeface="Roboto"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39636"/>
            <a:ext cx="7315200" cy="5486400"/>
          </a:xfrm>
          <a:prstGeom prst="rect">
            <a:avLst/>
          </a:prstGeom>
        </p:spPr>
      </p:pic>
    </p:spTree>
    <p:extLst>
      <p:ext uri="{BB962C8B-B14F-4D97-AF65-F5344CB8AC3E}">
        <p14:creationId xmlns:p14="http://schemas.microsoft.com/office/powerpoint/2010/main" val="2376737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34080"/>
            <a:ext cx="7315200" cy="5486400"/>
          </a:xfrm>
          <a:prstGeom prst="rect">
            <a:avLst/>
          </a:prstGeom>
        </p:spPr>
      </p:pic>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a:t>
            </a:r>
            <a:r>
              <a:rPr lang="en-US" dirty="0" smtClean="0"/>
              <a:t>DATASET</a:t>
            </a:r>
            <a:endParaRPr lang="en-US" dirty="0"/>
          </a:p>
        </p:txBody>
      </p:sp>
      <p:sp>
        <p:nvSpPr>
          <p:cNvPr id="5" name="TextBox 12"/>
          <p:cNvSpPr txBox="1">
            <a:spLocks noChangeArrowheads="1"/>
          </p:cNvSpPr>
          <p:nvPr/>
        </p:nvSpPr>
        <p:spPr bwMode="auto">
          <a:xfrm>
            <a:off x="4510255" y="7013583"/>
            <a:ext cx="625363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Fraction of test labels shuffled</a:t>
            </a:r>
            <a:endParaRPr lang="en-US" altLang="x-none" sz="3500" b="0" dirty="0">
              <a:latin typeface="Roboto" charset="0"/>
              <a:ea typeface="Roboto" charset="0"/>
              <a:cs typeface="Roboto" charset="0"/>
            </a:endParaRPr>
          </a:p>
        </p:txBody>
      </p:sp>
      <p:sp>
        <p:nvSpPr>
          <p:cNvPr id="6" name="TextBox 12"/>
          <p:cNvSpPr txBox="1">
            <a:spLocks noChangeArrowheads="1"/>
          </p:cNvSpPr>
          <p:nvPr/>
        </p:nvSpPr>
        <p:spPr bwMode="auto">
          <a:xfrm rot="16200000">
            <a:off x="2149014" y="4039631"/>
            <a:ext cx="301717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Test error rate</a:t>
            </a:r>
            <a:endParaRPr lang="en-US" altLang="x-none" sz="3500" b="0" dirty="0">
              <a:latin typeface="Roboto" charset="0"/>
              <a:ea typeface="Roboto" charset="0"/>
              <a:cs typeface="Roboto" charset="0"/>
            </a:endParaRPr>
          </a:p>
        </p:txBody>
      </p:sp>
      <p:sp>
        <p:nvSpPr>
          <p:cNvPr id="7" name="TextBox 12"/>
          <p:cNvSpPr txBox="1">
            <a:spLocks noChangeArrowheads="1"/>
          </p:cNvSpPr>
          <p:nvPr/>
        </p:nvSpPr>
        <p:spPr bwMode="auto">
          <a:xfrm>
            <a:off x="4967455" y="2284847"/>
            <a:ext cx="131478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err="1" smtClean="0">
                <a:latin typeface="Roboto" charset="0"/>
                <a:ea typeface="Roboto" charset="0"/>
                <a:cs typeface="Roboto" charset="0"/>
              </a:rPr>
              <a:t>NoFilter</a:t>
            </a:r>
            <a:endParaRPr lang="en-US" altLang="x-none" sz="2500" b="0" dirty="0">
              <a:latin typeface="Roboto" charset="0"/>
              <a:ea typeface="Roboto" charset="0"/>
              <a:cs typeface="Roboto" charset="0"/>
            </a:endParaRPr>
          </a:p>
        </p:txBody>
      </p:sp>
      <p:sp>
        <p:nvSpPr>
          <p:cNvPr id="8" name="TextBox 12"/>
          <p:cNvSpPr txBox="1">
            <a:spLocks noChangeArrowheads="1"/>
          </p:cNvSpPr>
          <p:nvPr/>
        </p:nvSpPr>
        <p:spPr bwMode="auto">
          <a:xfrm>
            <a:off x="4967455" y="2749484"/>
            <a:ext cx="57579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smtClean="0">
                <a:latin typeface="Roboto" charset="0"/>
                <a:ea typeface="Roboto" charset="0"/>
                <a:cs typeface="Roboto" charset="0"/>
              </a:rPr>
              <a:t>SB</a:t>
            </a:r>
            <a:endParaRPr lang="en-US" altLang="x-none" sz="2500" b="0" dirty="0">
              <a:latin typeface="Roboto" charset="0"/>
              <a:ea typeface="Roboto" charset="0"/>
              <a:cs typeface="Roboto" charset="0"/>
            </a:endParaRPr>
          </a:p>
        </p:txBody>
      </p:sp>
    </p:spTree>
    <p:extLst>
      <p:ext uri="{BB962C8B-B14F-4D97-AF65-F5344CB8AC3E}">
        <p14:creationId xmlns:p14="http://schemas.microsoft.com/office/powerpoint/2010/main" val="10073197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937656"/>
            <a:ext cx="7315200" cy="5486400"/>
          </a:xfrm>
          <a:prstGeom prst="rect">
            <a:avLst/>
          </a:prstGeom>
        </p:spPr>
      </p:pic>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a:t>
            </a:r>
            <a:r>
              <a:rPr lang="en-US" dirty="0" smtClean="0"/>
              <a:t>DATASET</a:t>
            </a:r>
            <a:endParaRPr lang="en-US" dirty="0"/>
          </a:p>
        </p:txBody>
      </p:sp>
      <p:sp>
        <p:nvSpPr>
          <p:cNvPr id="5" name="TextBox 12"/>
          <p:cNvSpPr txBox="1">
            <a:spLocks noChangeArrowheads="1"/>
          </p:cNvSpPr>
          <p:nvPr/>
        </p:nvSpPr>
        <p:spPr bwMode="auto">
          <a:xfrm>
            <a:off x="4510255" y="7013583"/>
            <a:ext cx="625363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Fraction of test labels shuffled</a:t>
            </a:r>
            <a:endParaRPr lang="en-US" altLang="x-none" sz="3500" b="0" dirty="0">
              <a:latin typeface="Roboto" charset="0"/>
              <a:ea typeface="Roboto" charset="0"/>
              <a:cs typeface="Roboto" charset="0"/>
            </a:endParaRPr>
          </a:p>
        </p:txBody>
      </p:sp>
      <p:sp>
        <p:nvSpPr>
          <p:cNvPr id="6" name="TextBox 12"/>
          <p:cNvSpPr txBox="1">
            <a:spLocks noChangeArrowheads="1"/>
          </p:cNvSpPr>
          <p:nvPr/>
        </p:nvSpPr>
        <p:spPr bwMode="auto">
          <a:xfrm rot="16200000">
            <a:off x="2149014" y="4039631"/>
            <a:ext cx="301717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Test error rate</a:t>
            </a:r>
            <a:endParaRPr lang="en-US" altLang="x-none" sz="3500" b="0" dirty="0">
              <a:latin typeface="Roboto" charset="0"/>
              <a:ea typeface="Roboto" charset="0"/>
              <a:cs typeface="Roboto" charset="0"/>
            </a:endParaRPr>
          </a:p>
        </p:txBody>
      </p:sp>
      <p:sp>
        <p:nvSpPr>
          <p:cNvPr id="7" name="TextBox 12"/>
          <p:cNvSpPr txBox="1">
            <a:spLocks noChangeArrowheads="1"/>
          </p:cNvSpPr>
          <p:nvPr/>
        </p:nvSpPr>
        <p:spPr bwMode="auto">
          <a:xfrm>
            <a:off x="4967455" y="2284847"/>
            <a:ext cx="131478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err="1" smtClean="0">
                <a:latin typeface="Roboto" charset="0"/>
                <a:ea typeface="Roboto" charset="0"/>
                <a:cs typeface="Roboto" charset="0"/>
              </a:rPr>
              <a:t>NoFilter</a:t>
            </a:r>
            <a:endParaRPr lang="en-US" altLang="x-none" sz="2500" b="0" dirty="0">
              <a:latin typeface="Roboto" charset="0"/>
              <a:ea typeface="Roboto" charset="0"/>
              <a:cs typeface="Roboto" charset="0"/>
            </a:endParaRPr>
          </a:p>
        </p:txBody>
      </p:sp>
      <p:sp>
        <p:nvSpPr>
          <p:cNvPr id="8" name="TextBox 12"/>
          <p:cNvSpPr txBox="1">
            <a:spLocks noChangeArrowheads="1"/>
          </p:cNvSpPr>
          <p:nvPr/>
        </p:nvSpPr>
        <p:spPr bwMode="auto">
          <a:xfrm>
            <a:off x="4967455" y="2749484"/>
            <a:ext cx="57579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smtClean="0">
                <a:latin typeface="Roboto" charset="0"/>
                <a:ea typeface="Roboto" charset="0"/>
                <a:cs typeface="Roboto" charset="0"/>
              </a:rPr>
              <a:t>SB</a:t>
            </a:r>
            <a:endParaRPr lang="en-US" altLang="x-none" sz="2500" b="0" dirty="0">
              <a:latin typeface="Roboto" charset="0"/>
              <a:ea typeface="Roboto" charset="0"/>
              <a:cs typeface="Roboto" charset="0"/>
            </a:endParaRPr>
          </a:p>
        </p:txBody>
      </p:sp>
      <p:sp>
        <p:nvSpPr>
          <p:cNvPr id="9" name="TextBox 12"/>
          <p:cNvSpPr txBox="1">
            <a:spLocks noChangeArrowheads="1"/>
          </p:cNvSpPr>
          <p:nvPr/>
        </p:nvSpPr>
        <p:spPr bwMode="auto">
          <a:xfrm>
            <a:off x="4967455" y="3254247"/>
            <a:ext cx="142378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err="1" smtClean="0">
                <a:latin typeface="Roboto" charset="0"/>
                <a:ea typeface="Roboto" charset="0"/>
                <a:cs typeface="Roboto" charset="0"/>
              </a:rPr>
              <a:t>AdaptSB</a:t>
            </a:r>
            <a:endParaRPr lang="en-US" altLang="x-none" sz="2500" b="0" dirty="0">
              <a:latin typeface="Roboto" charset="0"/>
              <a:ea typeface="Roboto" charset="0"/>
              <a:cs typeface="Roboto" charset="0"/>
            </a:endParaRPr>
          </a:p>
        </p:txBody>
      </p:sp>
    </p:spTree>
    <p:extLst>
      <p:ext uri="{BB962C8B-B14F-4D97-AF65-F5344CB8AC3E}">
        <p14:creationId xmlns:p14="http://schemas.microsoft.com/office/powerpoint/2010/main" val="1186590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a:t>
            </a:r>
            <a:r>
              <a:rPr lang="en-US" dirty="0" smtClean="0"/>
              <a:t>TO TRAINING TIME</a:t>
            </a:r>
            <a:endParaRPr lang="en-US" dirty="0"/>
          </a:p>
        </p:txBody>
      </p:sp>
      <p:sp>
        <p:nvSpPr>
          <p:cNvPr id="23" name="TextBox 12"/>
          <p:cNvSpPr txBox="1">
            <a:spLocks noChangeArrowheads="1"/>
          </p:cNvSpPr>
          <p:nvPr/>
        </p:nvSpPr>
        <p:spPr bwMode="auto">
          <a:xfrm>
            <a:off x="10080949" y="5170547"/>
            <a:ext cx="360387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a:latin typeface="Roboto" charset="0"/>
                <a:ea typeface="Roboto" charset="0"/>
                <a:cs typeface="Roboto" charset="0"/>
              </a:rPr>
              <a:t>After </a:t>
            </a:r>
            <a:r>
              <a:rPr lang="en-US" altLang="x-none" sz="3500" b="0" dirty="0" smtClean="0">
                <a:latin typeface="Roboto" charset="0"/>
                <a:ea typeface="Roboto" charset="0"/>
                <a:cs typeface="Roboto" charset="0"/>
              </a:rPr>
              <a:t>160 epochs</a:t>
            </a:r>
            <a:endParaRPr lang="en-US" altLang="x-none" sz="3500" b="0" dirty="0">
              <a:latin typeface="Roboto" charset="0"/>
              <a:ea typeface="Roboto" charset="0"/>
              <a:cs typeface="Roboto" charset="0"/>
            </a:endParaRPr>
          </a:p>
        </p:txBody>
      </p:sp>
      <p:sp>
        <p:nvSpPr>
          <p:cNvPr id="24" name="TextBox 12"/>
          <p:cNvSpPr txBox="1">
            <a:spLocks noChangeArrowheads="1"/>
          </p:cNvSpPr>
          <p:nvPr/>
        </p:nvSpPr>
        <p:spPr bwMode="auto">
          <a:xfrm>
            <a:off x="5264338" y="5173032"/>
            <a:ext cx="33522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a:latin typeface="Roboto" charset="0"/>
                <a:ea typeface="Roboto" charset="0"/>
                <a:cs typeface="Roboto" charset="0"/>
              </a:rPr>
              <a:t>After </a:t>
            </a:r>
            <a:r>
              <a:rPr lang="en-US" altLang="x-none" sz="3500" b="0" dirty="0" smtClean="0">
                <a:latin typeface="Roboto" charset="0"/>
                <a:ea typeface="Roboto" charset="0"/>
                <a:cs typeface="Roboto" charset="0"/>
              </a:rPr>
              <a:t>70 </a:t>
            </a:r>
            <a:r>
              <a:rPr lang="en-US" altLang="x-none" sz="3500" b="0" dirty="0">
                <a:latin typeface="Roboto" charset="0"/>
                <a:ea typeface="Roboto" charset="0"/>
                <a:cs typeface="Roboto" charset="0"/>
              </a:rPr>
              <a:t>epochs</a:t>
            </a:r>
            <a:endParaRPr lang="en-US" altLang="x-none" sz="3500" b="0" dirty="0">
              <a:latin typeface="Roboto" charset="0"/>
              <a:ea typeface="Roboto" charset="0"/>
              <a:cs typeface="Roboto" charset="0"/>
            </a:endParaRPr>
          </a:p>
        </p:txBody>
      </p:sp>
      <p:sp>
        <p:nvSpPr>
          <p:cNvPr id="25" name="TextBox 12"/>
          <p:cNvSpPr txBox="1">
            <a:spLocks noChangeArrowheads="1"/>
          </p:cNvSpPr>
          <p:nvPr/>
        </p:nvSpPr>
        <p:spPr bwMode="auto">
          <a:xfrm>
            <a:off x="699398" y="5179766"/>
            <a:ext cx="33522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After 30 epochs</a:t>
            </a:r>
            <a:endParaRPr lang="en-US" altLang="x-none" sz="3500" b="0" dirty="0">
              <a:latin typeface="Roboto" charset="0"/>
              <a:ea typeface="Roboto" charset="0"/>
              <a:cs typeface="Roboto" charset="0"/>
            </a:endParaRPr>
          </a:p>
        </p:txBody>
      </p:sp>
      <p:sp>
        <p:nvSpPr>
          <p:cNvPr id="26" name="TextBox 12"/>
          <p:cNvSpPr txBox="1">
            <a:spLocks noChangeArrowheads="1"/>
          </p:cNvSpPr>
          <p:nvPr/>
        </p:nvSpPr>
        <p:spPr bwMode="auto">
          <a:xfrm>
            <a:off x="1386233" y="6253998"/>
            <a:ext cx="1176155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smtClean="0">
                <a:latin typeface="Roboto" charset="0"/>
                <a:ea typeface="Roboto" charset="0"/>
                <a:cs typeface="Roboto" charset="0"/>
              </a:rPr>
              <a:t>In CIFAR10, challenging </a:t>
            </a:r>
            <a:r>
              <a:rPr lang="en-US" altLang="x-none" sz="3500" smtClean="0">
                <a:latin typeface="Roboto" charset="0"/>
                <a:ea typeface="Roboto" charset="0"/>
                <a:cs typeface="Roboto" charset="0"/>
              </a:rPr>
              <a:t>examples are increasingly useful</a:t>
            </a:r>
            <a:endParaRPr lang="en-US" altLang="x-none" sz="3500" dirty="0">
              <a:latin typeface="Roboto" charset="0"/>
              <a:ea typeface="Roboto" charset="0"/>
              <a:cs typeface="Robot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98" y="2110682"/>
            <a:ext cx="3955560" cy="296881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296" y="2110681"/>
            <a:ext cx="3955560" cy="296881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0084" y="2110681"/>
            <a:ext cx="3955560" cy="2968815"/>
          </a:xfrm>
          <a:prstGeom prst="rect">
            <a:avLst/>
          </a:prstGeom>
        </p:spPr>
      </p:pic>
    </p:spTree>
    <p:extLst>
      <p:ext uri="{BB962C8B-B14F-4D97-AF65-F5344CB8AC3E}">
        <p14:creationId xmlns:p14="http://schemas.microsoft.com/office/powerpoint/2010/main" val="104098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CONDITIONS CHANGE OVER TIME</a:t>
            </a:r>
            <a:endParaRPr lang="en-US" dirty="0"/>
          </a:p>
        </p:txBody>
      </p:sp>
      <p:sp useBgFill="1">
        <p:nvSpPr>
          <p:cNvPr id="11" name="Content Placeholder 2"/>
          <p:cNvSpPr txBox="1">
            <a:spLocks/>
          </p:cNvSpPr>
          <p:nvPr/>
        </p:nvSpPr>
        <p:spPr bwMode="auto">
          <a:xfrm>
            <a:off x="1492251" y="2192338"/>
            <a:ext cx="6378575" cy="52212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pPr>
            <a:r>
              <a:rPr lang="en-US" altLang="x-none" sz="3700" b="1" dirty="0" smtClean="0">
                <a:solidFill>
                  <a:srgbClr val="B75B5B"/>
                </a:solidFill>
              </a:rPr>
              <a:t>Over course of training</a:t>
            </a:r>
          </a:p>
          <a:p>
            <a:pPr marL="0" indent="0">
              <a:buFont typeface="Arial" charset="0"/>
              <a:buNone/>
            </a:pPr>
            <a:endParaRPr lang="en-US" altLang="x-none" sz="2000" b="1" dirty="0" smtClean="0">
              <a:solidFill>
                <a:srgbClr val="00B0F0"/>
              </a:solidFill>
            </a:endParaRPr>
          </a:p>
          <a:p>
            <a:pPr marL="0" indent="0">
              <a:buFont typeface="Arial" charset="0"/>
              <a:buNone/>
            </a:pPr>
            <a:r>
              <a:rPr lang="en-US" altLang="x-none" sz="3500" dirty="0" smtClean="0"/>
              <a:t>Magnitude of gradients</a:t>
            </a:r>
          </a:p>
          <a:p>
            <a:pPr marL="0" indent="0">
              <a:buFont typeface="Arial" charset="0"/>
              <a:buNone/>
            </a:pPr>
            <a:r>
              <a:rPr lang="en-US" altLang="x-none" sz="3500" dirty="0" smtClean="0"/>
              <a:t>Magnitude of losses</a:t>
            </a:r>
          </a:p>
          <a:p>
            <a:pPr marL="0" indent="0">
              <a:buFont typeface="Arial" charset="0"/>
              <a:buNone/>
            </a:pPr>
            <a:r>
              <a:rPr lang="en-US" altLang="x-none" sz="3500" dirty="0" smtClean="0"/>
              <a:t>Training loss</a:t>
            </a:r>
          </a:p>
          <a:p>
            <a:pPr marL="0" indent="0">
              <a:buFont typeface="Arial" charset="0"/>
              <a:buNone/>
            </a:pPr>
            <a:r>
              <a:rPr lang="en-US" altLang="x-none" sz="3500" dirty="0" smtClean="0"/>
              <a:t>Test loss</a:t>
            </a:r>
          </a:p>
          <a:p>
            <a:pPr marL="0" indent="0">
              <a:buFont typeface="Arial" charset="0"/>
              <a:buNone/>
            </a:pPr>
            <a:r>
              <a:rPr lang="en-US" altLang="x-none" sz="3500" dirty="0" smtClean="0"/>
              <a:t>Training error</a:t>
            </a:r>
          </a:p>
          <a:p>
            <a:pPr marL="0" indent="0">
              <a:buFont typeface="Arial" charset="0"/>
              <a:buNone/>
            </a:pPr>
            <a:r>
              <a:rPr lang="en-US" altLang="x-none" sz="3500" dirty="0" smtClean="0"/>
              <a:t>Test error</a:t>
            </a:r>
          </a:p>
          <a:p>
            <a:pPr marL="0" indent="0">
              <a:buFont typeface="Arial" charset="0"/>
              <a:buNone/>
            </a:pPr>
            <a:r>
              <a:rPr lang="mr-IN" altLang="x-none" sz="3500" dirty="0" smtClean="0">
                <a:ea typeface="Mangal" charset="0"/>
              </a:rPr>
              <a:t>…</a:t>
            </a:r>
            <a:endParaRPr lang="en-US" altLang="x-none" sz="3500" dirty="0" smtClean="0"/>
          </a:p>
          <a:p>
            <a:pPr marL="0" indent="0">
              <a:buFont typeface="Arial" charset="0"/>
              <a:buNone/>
            </a:pPr>
            <a:endParaRPr lang="en-US" altLang="x-none" sz="3500" b="1" dirty="0">
              <a:solidFill>
                <a:srgbClr val="00B0F0"/>
              </a:solidFill>
            </a:endParaRPr>
          </a:p>
        </p:txBody>
      </p:sp>
      <p:sp>
        <p:nvSpPr>
          <p:cNvPr id="12" name="Content Placeholder 2"/>
          <p:cNvSpPr txBox="1">
            <a:spLocks/>
          </p:cNvSpPr>
          <p:nvPr/>
        </p:nvSpPr>
        <p:spPr bwMode="auto">
          <a:xfrm>
            <a:off x="6929438" y="2192338"/>
            <a:ext cx="6378575"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defTabSz="1096963">
              <a:lnSpc>
                <a:spcPct val="90000"/>
              </a:lnSpc>
              <a:spcBef>
                <a:spcPts val="1200"/>
              </a:spcBef>
              <a:buFont typeface="Arial" charset="0"/>
              <a:buChar char="•"/>
              <a:defRPr sz="3300">
                <a:solidFill>
                  <a:schemeClr val="tx1"/>
                </a:solidFill>
                <a:latin typeface="Myriad Pro Condensed" charset="0"/>
              </a:defRPr>
            </a:lvl1pPr>
            <a:lvl2pPr marL="822325" indent="-273050" defTabSz="1096963">
              <a:lnSpc>
                <a:spcPct val="90000"/>
              </a:lnSpc>
              <a:spcBef>
                <a:spcPts val="600"/>
              </a:spcBef>
              <a:buFont typeface="Arial" charset="0"/>
              <a:buChar char="•"/>
              <a:defRPr sz="2800">
                <a:solidFill>
                  <a:schemeClr val="tx1"/>
                </a:solidFill>
                <a:latin typeface="Myriad Pro Condensed" charset="0"/>
              </a:defRPr>
            </a:lvl2pPr>
            <a:lvl3pPr marL="1371600" indent="-273050" defTabSz="1096963">
              <a:lnSpc>
                <a:spcPct val="90000"/>
              </a:lnSpc>
              <a:spcBef>
                <a:spcPts val="600"/>
              </a:spcBef>
              <a:buFont typeface="Arial" charset="0"/>
              <a:buChar char="•"/>
              <a:defRPr sz="2400">
                <a:solidFill>
                  <a:schemeClr val="tx1"/>
                </a:solidFill>
                <a:latin typeface="Myriad Pro Condensed" charset="0"/>
              </a:defRPr>
            </a:lvl3pPr>
            <a:lvl4pPr marL="1919288" indent="-273050" defTabSz="1096963">
              <a:lnSpc>
                <a:spcPct val="90000"/>
              </a:lnSpc>
              <a:spcBef>
                <a:spcPts val="600"/>
              </a:spcBef>
              <a:buFont typeface="Arial" charset="0"/>
              <a:buChar char="•"/>
              <a:defRPr sz="2100">
                <a:solidFill>
                  <a:schemeClr val="tx1"/>
                </a:solidFill>
                <a:latin typeface="Myriad Pro Condensed" charset="0"/>
              </a:defRPr>
            </a:lvl4pPr>
            <a:lvl5pPr marL="2468563" indent="-273050" defTabSz="1096963">
              <a:lnSpc>
                <a:spcPct val="90000"/>
              </a:lnSpc>
              <a:spcBef>
                <a:spcPts val="600"/>
              </a:spcBef>
              <a:buFont typeface="Arial" charset="0"/>
              <a:buChar char="•"/>
              <a:defRPr sz="2100">
                <a:solidFill>
                  <a:schemeClr val="tx1"/>
                </a:solidFill>
                <a:latin typeface="Myriad Pro Condensed" charset="0"/>
              </a:defRPr>
            </a:lvl5pPr>
            <a:lvl6pPr marL="29257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6pPr>
            <a:lvl7pPr marL="33829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7pPr>
            <a:lvl8pPr marL="38401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8pPr>
            <a:lvl9pPr marL="42973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9pPr>
          </a:lstStyle>
          <a:p>
            <a:pPr>
              <a:buFont typeface="Arial" charset="0"/>
              <a:buNone/>
            </a:pPr>
            <a:r>
              <a:rPr lang="en-US" altLang="x-none" sz="3700" dirty="0">
                <a:solidFill>
                  <a:srgbClr val="B75B5B"/>
                </a:solidFill>
                <a:latin typeface="Roboto Regular" charset="0"/>
              </a:rPr>
              <a:t>Over course of deployment</a:t>
            </a:r>
          </a:p>
          <a:p>
            <a:pPr>
              <a:buFont typeface="Arial" charset="0"/>
              <a:buNone/>
            </a:pPr>
            <a:endParaRPr lang="en-US" altLang="x-none" sz="2000" b="0" dirty="0">
              <a:solidFill>
                <a:srgbClr val="00B0F0"/>
              </a:solidFill>
              <a:latin typeface="Roboto Regular" charset="0"/>
            </a:endParaRPr>
          </a:p>
          <a:p>
            <a:pPr>
              <a:buFont typeface="Arial" charset="0"/>
              <a:buNone/>
            </a:pPr>
            <a:r>
              <a:rPr lang="en-US" altLang="x-none" sz="3500" b="0" dirty="0">
                <a:latin typeface="Roboto Regular" charset="0"/>
              </a:rPr>
              <a:t>Deployment hardware</a:t>
            </a:r>
          </a:p>
          <a:p>
            <a:pPr>
              <a:buFont typeface="Arial" charset="0"/>
              <a:buNone/>
            </a:pPr>
            <a:r>
              <a:rPr lang="en-US" altLang="x-none" sz="3500" b="0" dirty="0">
                <a:latin typeface="Roboto Regular" charset="0"/>
              </a:rPr>
              <a:t>Deployment software</a:t>
            </a:r>
          </a:p>
          <a:p>
            <a:pPr>
              <a:buFont typeface="Arial" charset="0"/>
              <a:buNone/>
            </a:pPr>
            <a:r>
              <a:rPr lang="en-US" altLang="x-none" sz="3500" b="0" dirty="0">
                <a:latin typeface="Roboto Regular" charset="0"/>
              </a:rPr>
              <a:t>Deployed applications</a:t>
            </a:r>
          </a:p>
          <a:p>
            <a:pPr>
              <a:buFont typeface="Arial" charset="0"/>
              <a:buNone/>
            </a:pPr>
            <a:r>
              <a:rPr lang="en-US" altLang="x-none" sz="3500" b="0" dirty="0">
                <a:latin typeface="Roboto Regular" charset="0"/>
              </a:rPr>
              <a:t>Latency SLAs</a:t>
            </a:r>
          </a:p>
          <a:p>
            <a:pPr>
              <a:buFont typeface="Arial" charset="0"/>
              <a:buNone/>
            </a:pPr>
            <a:r>
              <a:rPr lang="en-US" altLang="x-none" sz="3500" b="0" dirty="0">
                <a:latin typeface="Roboto Regular" charset="0"/>
              </a:rPr>
              <a:t>Accuracy SLAs</a:t>
            </a:r>
          </a:p>
          <a:p>
            <a:pPr>
              <a:buFont typeface="Arial" charset="0"/>
              <a:buNone/>
            </a:pPr>
            <a:r>
              <a:rPr lang="mr-IN" altLang="x-none" sz="3500" b="0" dirty="0">
                <a:latin typeface="Roboto Regular" charset="0"/>
                <a:ea typeface="Mangal" charset="0"/>
              </a:rPr>
              <a:t>…</a:t>
            </a:r>
            <a:endParaRPr lang="en-US" altLang="x-none" sz="3500" b="0" dirty="0">
              <a:latin typeface="Roboto Regular" charset="0"/>
            </a:endParaRPr>
          </a:p>
          <a:p>
            <a:pPr>
              <a:buFont typeface="Arial" charset="0"/>
              <a:buNone/>
            </a:pPr>
            <a:endParaRPr lang="en-US" altLang="x-none" sz="3500" b="0" dirty="0">
              <a:latin typeface="Roboto Regular" charset="0"/>
            </a:endParaRPr>
          </a:p>
          <a:p>
            <a:pPr>
              <a:buFont typeface="Arial" charset="0"/>
              <a:buNone/>
            </a:pPr>
            <a:endParaRPr lang="en-US" altLang="x-none" sz="3500" b="0" dirty="0">
              <a:solidFill>
                <a:srgbClr val="00B0F0"/>
              </a:solidFill>
              <a:latin typeface="Roboto Regular" charset="0"/>
            </a:endParaRPr>
          </a:p>
        </p:txBody>
      </p:sp>
    </p:spTree>
    <p:extLst>
      <p:ext uri="{BB962C8B-B14F-4D97-AF65-F5344CB8AC3E}">
        <p14:creationId xmlns:p14="http://schemas.microsoft.com/office/powerpoint/2010/main" val="21162700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a:t>
            </a:r>
            <a:r>
              <a:rPr lang="en-US" dirty="0" smtClean="0"/>
              <a:t>TO TRAINING TIME</a:t>
            </a:r>
            <a:endParaRPr lang="en-US" dirty="0"/>
          </a:p>
        </p:txBody>
      </p:sp>
      <p:sp>
        <p:nvSpPr>
          <p:cNvPr id="23" name="TextBox 12"/>
          <p:cNvSpPr txBox="1">
            <a:spLocks noChangeArrowheads="1"/>
          </p:cNvSpPr>
          <p:nvPr/>
        </p:nvSpPr>
        <p:spPr bwMode="auto">
          <a:xfrm>
            <a:off x="10080949" y="5170547"/>
            <a:ext cx="3603872"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a:latin typeface="Roboto" charset="0"/>
                <a:ea typeface="Roboto" charset="0"/>
                <a:cs typeface="Roboto" charset="0"/>
              </a:rPr>
              <a:t>After </a:t>
            </a:r>
            <a:r>
              <a:rPr lang="en-US" altLang="x-none" sz="3500" b="0" dirty="0" smtClean="0">
                <a:latin typeface="Roboto" charset="0"/>
                <a:ea typeface="Roboto" charset="0"/>
                <a:cs typeface="Roboto" charset="0"/>
              </a:rPr>
              <a:t>160 epochs</a:t>
            </a:r>
            <a:endParaRPr lang="en-US" altLang="x-none" sz="3500" b="0" dirty="0">
              <a:latin typeface="Roboto" charset="0"/>
              <a:ea typeface="Roboto" charset="0"/>
              <a:cs typeface="Roboto" charset="0"/>
            </a:endParaRPr>
          </a:p>
        </p:txBody>
      </p:sp>
      <p:sp>
        <p:nvSpPr>
          <p:cNvPr id="24" name="TextBox 12"/>
          <p:cNvSpPr txBox="1">
            <a:spLocks noChangeArrowheads="1"/>
          </p:cNvSpPr>
          <p:nvPr/>
        </p:nvSpPr>
        <p:spPr bwMode="auto">
          <a:xfrm>
            <a:off x="5264338" y="5173032"/>
            <a:ext cx="33522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a:latin typeface="Roboto" charset="0"/>
                <a:ea typeface="Roboto" charset="0"/>
                <a:cs typeface="Roboto" charset="0"/>
              </a:rPr>
              <a:t>After </a:t>
            </a:r>
            <a:r>
              <a:rPr lang="en-US" altLang="x-none" sz="3500" b="0" dirty="0" smtClean="0">
                <a:latin typeface="Roboto" charset="0"/>
                <a:ea typeface="Roboto" charset="0"/>
                <a:cs typeface="Roboto" charset="0"/>
              </a:rPr>
              <a:t>70 </a:t>
            </a:r>
            <a:r>
              <a:rPr lang="en-US" altLang="x-none" sz="3500" b="0" dirty="0">
                <a:latin typeface="Roboto" charset="0"/>
                <a:ea typeface="Roboto" charset="0"/>
                <a:cs typeface="Roboto" charset="0"/>
              </a:rPr>
              <a:t>epochs</a:t>
            </a:r>
            <a:endParaRPr lang="en-US" altLang="x-none" sz="3500" b="0" dirty="0">
              <a:latin typeface="Roboto" charset="0"/>
              <a:ea typeface="Roboto" charset="0"/>
              <a:cs typeface="Roboto" charset="0"/>
            </a:endParaRPr>
          </a:p>
        </p:txBody>
      </p:sp>
      <p:sp>
        <p:nvSpPr>
          <p:cNvPr id="25" name="TextBox 12"/>
          <p:cNvSpPr txBox="1">
            <a:spLocks noChangeArrowheads="1"/>
          </p:cNvSpPr>
          <p:nvPr/>
        </p:nvSpPr>
        <p:spPr bwMode="auto">
          <a:xfrm>
            <a:off x="699398" y="5179766"/>
            <a:ext cx="33522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After 30 epochs</a:t>
            </a:r>
            <a:endParaRPr lang="en-US" altLang="x-none" sz="3500" b="0" dirty="0">
              <a:latin typeface="Roboto" charset="0"/>
              <a:ea typeface="Roboto" charset="0"/>
              <a:cs typeface="Roboto" charset="0"/>
            </a:endParaRPr>
          </a:p>
        </p:txBody>
      </p:sp>
      <p:sp>
        <p:nvSpPr>
          <p:cNvPr id="26" name="TextBox 12"/>
          <p:cNvSpPr txBox="1">
            <a:spLocks noChangeArrowheads="1"/>
          </p:cNvSpPr>
          <p:nvPr/>
        </p:nvSpPr>
        <p:spPr bwMode="auto">
          <a:xfrm>
            <a:off x="2375498" y="6253998"/>
            <a:ext cx="9549409"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smtClean="0">
                <a:latin typeface="Roboto" charset="0"/>
                <a:ea typeface="Roboto" charset="0"/>
                <a:cs typeface="Roboto" charset="0"/>
              </a:rPr>
              <a:t>Prioritize different examples at different times</a:t>
            </a:r>
            <a:endParaRPr lang="en-US" altLang="x-none" sz="3500" dirty="0">
              <a:latin typeface="Roboto" charset="0"/>
              <a:ea typeface="Roboto" charset="0"/>
              <a:cs typeface="Roboto"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98" y="2110682"/>
            <a:ext cx="3955560" cy="296881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296" y="2110681"/>
            <a:ext cx="3955560" cy="296881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0084" y="2110681"/>
            <a:ext cx="3955560" cy="2968815"/>
          </a:xfrm>
          <a:prstGeom prst="rect">
            <a:avLst/>
          </a:prstGeom>
        </p:spPr>
      </p:pic>
    </p:spTree>
    <p:extLst>
      <p:ext uri="{BB962C8B-B14F-4D97-AF65-F5344CB8AC3E}">
        <p14:creationId xmlns:p14="http://schemas.microsoft.com/office/powerpoint/2010/main" val="5051363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258" b="7323"/>
          <a:stretch/>
        </p:blipFill>
        <p:spPr>
          <a:xfrm>
            <a:off x="4042228" y="1928974"/>
            <a:ext cx="6930571" cy="5084609"/>
          </a:xfrm>
          <a:prstGeom prst="rect">
            <a:avLst/>
          </a:prstGeom>
        </p:spPr>
      </p:pic>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DATASET AND TRAINING TIME</a:t>
            </a:r>
            <a:endParaRPr lang="en-US" dirty="0"/>
          </a:p>
        </p:txBody>
      </p:sp>
      <p:sp>
        <p:nvSpPr>
          <p:cNvPr id="5" name="TextBox 12"/>
          <p:cNvSpPr txBox="1">
            <a:spLocks noChangeArrowheads="1"/>
          </p:cNvSpPr>
          <p:nvPr/>
        </p:nvSpPr>
        <p:spPr bwMode="auto">
          <a:xfrm>
            <a:off x="4510255" y="7013583"/>
            <a:ext cx="625363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Fraction of test labels shuffled</a:t>
            </a:r>
            <a:endParaRPr lang="en-US" altLang="x-none" sz="3500" b="0" dirty="0">
              <a:latin typeface="Roboto" charset="0"/>
              <a:ea typeface="Roboto" charset="0"/>
              <a:cs typeface="Roboto" charset="0"/>
            </a:endParaRPr>
          </a:p>
        </p:txBody>
      </p:sp>
      <p:sp>
        <p:nvSpPr>
          <p:cNvPr id="6" name="TextBox 12"/>
          <p:cNvSpPr txBox="1">
            <a:spLocks noChangeArrowheads="1"/>
          </p:cNvSpPr>
          <p:nvPr/>
        </p:nvSpPr>
        <p:spPr bwMode="auto">
          <a:xfrm rot="16200000">
            <a:off x="2149014" y="4039631"/>
            <a:ext cx="301717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Test error rate</a:t>
            </a:r>
            <a:endParaRPr lang="en-US" altLang="x-none" sz="3500" b="0" dirty="0">
              <a:latin typeface="Roboto" charset="0"/>
              <a:ea typeface="Roboto" charset="0"/>
              <a:cs typeface="Roboto" charset="0"/>
            </a:endParaRPr>
          </a:p>
        </p:txBody>
      </p:sp>
      <p:sp>
        <p:nvSpPr>
          <p:cNvPr id="7" name="TextBox 12"/>
          <p:cNvSpPr txBox="1">
            <a:spLocks noChangeArrowheads="1"/>
          </p:cNvSpPr>
          <p:nvPr/>
        </p:nvSpPr>
        <p:spPr bwMode="auto">
          <a:xfrm>
            <a:off x="4967455" y="2284847"/>
            <a:ext cx="131478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err="1" smtClean="0">
                <a:latin typeface="Roboto" charset="0"/>
                <a:ea typeface="Roboto" charset="0"/>
                <a:cs typeface="Roboto" charset="0"/>
              </a:rPr>
              <a:t>NoFilter</a:t>
            </a:r>
            <a:endParaRPr lang="en-US" altLang="x-none" sz="2500" b="0" dirty="0">
              <a:latin typeface="Roboto" charset="0"/>
              <a:ea typeface="Roboto" charset="0"/>
              <a:cs typeface="Roboto" charset="0"/>
            </a:endParaRPr>
          </a:p>
        </p:txBody>
      </p:sp>
      <p:sp>
        <p:nvSpPr>
          <p:cNvPr id="8" name="TextBox 12"/>
          <p:cNvSpPr txBox="1">
            <a:spLocks noChangeArrowheads="1"/>
          </p:cNvSpPr>
          <p:nvPr/>
        </p:nvSpPr>
        <p:spPr bwMode="auto">
          <a:xfrm>
            <a:off x="4967455" y="2749484"/>
            <a:ext cx="57579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smtClean="0">
                <a:latin typeface="Roboto" charset="0"/>
                <a:ea typeface="Roboto" charset="0"/>
                <a:cs typeface="Roboto" charset="0"/>
              </a:rPr>
              <a:t>SB</a:t>
            </a:r>
            <a:endParaRPr lang="en-US" altLang="x-none" sz="2500" b="0" dirty="0">
              <a:latin typeface="Roboto" charset="0"/>
              <a:ea typeface="Roboto" charset="0"/>
              <a:cs typeface="Roboto" charset="0"/>
            </a:endParaRPr>
          </a:p>
        </p:txBody>
      </p:sp>
      <p:sp>
        <p:nvSpPr>
          <p:cNvPr id="9" name="TextBox 12"/>
          <p:cNvSpPr txBox="1">
            <a:spLocks noChangeArrowheads="1"/>
          </p:cNvSpPr>
          <p:nvPr/>
        </p:nvSpPr>
        <p:spPr bwMode="auto">
          <a:xfrm>
            <a:off x="4967455" y="3254247"/>
            <a:ext cx="142378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err="1" smtClean="0">
                <a:latin typeface="Roboto" charset="0"/>
                <a:ea typeface="Roboto" charset="0"/>
                <a:cs typeface="Roboto" charset="0"/>
              </a:rPr>
              <a:t>AdaptSB</a:t>
            </a:r>
            <a:endParaRPr lang="en-US" altLang="x-none" sz="2500" b="0" dirty="0">
              <a:latin typeface="Roboto" charset="0"/>
              <a:ea typeface="Roboto" charset="0"/>
              <a:cs typeface="Roboto" charset="0"/>
            </a:endParaRPr>
          </a:p>
        </p:txBody>
      </p:sp>
      <p:sp>
        <p:nvSpPr>
          <p:cNvPr id="11" name="TextBox 12"/>
          <p:cNvSpPr txBox="1">
            <a:spLocks noChangeArrowheads="1"/>
          </p:cNvSpPr>
          <p:nvPr/>
        </p:nvSpPr>
        <p:spPr bwMode="auto">
          <a:xfrm>
            <a:off x="4956874" y="3759010"/>
            <a:ext cx="283443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2500" b="0" dirty="0" err="1" smtClean="0">
                <a:latin typeface="Roboto" charset="0"/>
                <a:ea typeface="Roboto" charset="0"/>
                <a:cs typeface="Roboto" charset="0"/>
              </a:rPr>
              <a:t>AdaptSB</a:t>
            </a:r>
            <a:r>
              <a:rPr lang="en-US" altLang="x-none" sz="2500" b="0" dirty="0" smtClean="0">
                <a:latin typeface="Roboto" charset="0"/>
                <a:ea typeface="Roboto" charset="0"/>
                <a:cs typeface="Roboto" charset="0"/>
              </a:rPr>
              <a:t> over time</a:t>
            </a:r>
            <a:endParaRPr lang="en-US" altLang="x-none" sz="2500" b="0" dirty="0">
              <a:latin typeface="Roboto" charset="0"/>
              <a:ea typeface="Roboto" charset="0"/>
              <a:cs typeface="Roboto" charset="0"/>
            </a:endParaRPr>
          </a:p>
        </p:txBody>
      </p:sp>
    </p:spTree>
    <p:extLst>
      <p:ext uri="{BB962C8B-B14F-4D97-AF65-F5344CB8AC3E}">
        <p14:creationId xmlns:p14="http://schemas.microsoft.com/office/powerpoint/2010/main" val="11747648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TAKEAWAYS</a:t>
            </a:r>
            <a:endParaRPr lang="en-US" dirty="0"/>
          </a:p>
        </p:txBody>
      </p:sp>
      <p:sp>
        <p:nvSpPr>
          <p:cNvPr id="30" name="TextBox 29"/>
          <p:cNvSpPr txBox="1">
            <a:spLocks noChangeArrowheads="1"/>
          </p:cNvSpPr>
          <p:nvPr/>
        </p:nvSpPr>
        <p:spPr bwMode="auto">
          <a:xfrm>
            <a:off x="2142134" y="2322127"/>
            <a:ext cx="112395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dirty="0" smtClean="0">
                <a:solidFill>
                  <a:srgbClr val="B75B5B"/>
                </a:solidFill>
                <a:latin typeface="Roboto" charset="0"/>
                <a:ea typeface="Roboto" charset="0"/>
                <a:cs typeface="Roboto" charset="0"/>
              </a:rPr>
              <a:t>SB adapts to which examples are challenging</a:t>
            </a:r>
            <a:endParaRPr lang="en-US" altLang="x-none" sz="3500" dirty="0">
              <a:solidFill>
                <a:srgbClr val="B75B5B"/>
              </a:solidFill>
              <a:latin typeface="Roboto" charset="0"/>
              <a:ea typeface="Roboto" charset="0"/>
              <a:cs typeface="Roboto" charset="0"/>
            </a:endParaRPr>
          </a:p>
        </p:txBody>
      </p:sp>
      <p:sp>
        <p:nvSpPr>
          <p:cNvPr id="34" name="TextBox 33"/>
          <p:cNvSpPr txBox="1"/>
          <p:nvPr/>
        </p:nvSpPr>
        <p:spPr>
          <a:xfrm>
            <a:off x="2184364" y="2814673"/>
            <a:ext cx="11877675" cy="477054"/>
          </a:xfrm>
          <a:prstGeom prst="rect">
            <a:avLst/>
          </a:prstGeom>
          <a:noFill/>
        </p:spPr>
        <p:txBody>
          <a:bodyPr>
            <a:spAutoFit/>
          </a:bodyPr>
          <a:lstStyle/>
          <a:p>
            <a:pPr eaLnBrk="1" hangingPunct="1">
              <a:defRPr/>
            </a:pPr>
            <a:r>
              <a:rPr lang="en-US" sz="2500" b="0" dirty="0">
                <a:ln w="6350">
                  <a:noFill/>
                </a:ln>
                <a:solidFill>
                  <a:schemeClr val="tx1">
                    <a:lumMod val="65000"/>
                    <a:lumOff val="35000"/>
                  </a:schemeClr>
                </a:solidFill>
                <a:latin typeface="Roboto" charset="0"/>
                <a:ea typeface="Roboto" charset="0"/>
                <a:cs typeface="Roboto" charset="0"/>
              </a:rPr>
              <a:t>Trains up to 3.5x faster </a:t>
            </a:r>
            <a:r>
              <a:rPr lang="en-US" sz="2500" b="0" dirty="0" smtClean="0">
                <a:ln w="6350">
                  <a:noFill/>
                </a:ln>
                <a:solidFill>
                  <a:schemeClr val="tx1">
                    <a:lumMod val="65000"/>
                    <a:lumOff val="35000"/>
                  </a:schemeClr>
                </a:solidFill>
                <a:latin typeface="Roboto" charset="0"/>
                <a:ea typeface="Roboto" charset="0"/>
                <a:cs typeface="Roboto" charset="0"/>
              </a:rPr>
              <a:t>than standard SGD by prioritizing them</a:t>
            </a:r>
            <a:endParaRPr lang="en-US" sz="2500" b="0" dirty="0">
              <a:ln w="6350">
                <a:noFill/>
              </a:ln>
              <a:solidFill>
                <a:schemeClr val="tx1">
                  <a:lumMod val="65000"/>
                  <a:lumOff val="35000"/>
                </a:schemeClr>
              </a:solidFill>
              <a:latin typeface="Roboto" charset="0"/>
              <a:ea typeface="Roboto" charset="0"/>
              <a:cs typeface="Roboto" charset="0"/>
            </a:endParaRPr>
          </a:p>
        </p:txBody>
      </p:sp>
      <p:sp>
        <p:nvSpPr>
          <p:cNvPr id="36" name="TextBox 35"/>
          <p:cNvSpPr txBox="1">
            <a:spLocks noChangeArrowheads="1"/>
          </p:cNvSpPr>
          <p:nvPr/>
        </p:nvSpPr>
        <p:spPr bwMode="auto">
          <a:xfrm>
            <a:off x="2190929" y="3570252"/>
            <a:ext cx="112395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dirty="0" err="1" smtClean="0">
                <a:solidFill>
                  <a:srgbClr val="B75B5B"/>
                </a:solidFill>
                <a:latin typeface="Roboto" charset="0"/>
                <a:ea typeface="Roboto" charset="0"/>
                <a:cs typeface="Roboto" charset="0"/>
              </a:rPr>
              <a:t>StaleSB</a:t>
            </a:r>
            <a:r>
              <a:rPr lang="en-US" altLang="x-none" sz="3500" dirty="0" smtClean="0">
                <a:solidFill>
                  <a:srgbClr val="B75B5B"/>
                </a:solidFill>
                <a:latin typeface="Roboto" charset="0"/>
                <a:ea typeface="Roboto" charset="0"/>
                <a:cs typeface="Roboto" charset="0"/>
              </a:rPr>
              <a:t> </a:t>
            </a:r>
            <a:r>
              <a:rPr lang="en-US" altLang="x-none" sz="3500" dirty="0">
                <a:solidFill>
                  <a:srgbClr val="B75B5B"/>
                </a:solidFill>
                <a:latin typeface="Roboto" charset="0"/>
                <a:ea typeface="Roboto" charset="0"/>
                <a:cs typeface="Roboto" charset="0"/>
              </a:rPr>
              <a:t>further accelerates training</a:t>
            </a:r>
          </a:p>
        </p:txBody>
      </p:sp>
      <p:sp>
        <p:nvSpPr>
          <p:cNvPr id="40" name="TextBox 39"/>
          <p:cNvSpPr txBox="1"/>
          <p:nvPr/>
        </p:nvSpPr>
        <p:spPr>
          <a:xfrm>
            <a:off x="2228605" y="4052965"/>
            <a:ext cx="11877675" cy="477054"/>
          </a:xfrm>
          <a:prstGeom prst="rect">
            <a:avLst/>
          </a:prstGeom>
          <a:noFill/>
        </p:spPr>
        <p:txBody>
          <a:bodyPr>
            <a:spAutoFit/>
          </a:bodyPr>
          <a:lstStyle/>
          <a:p>
            <a:pPr eaLnBrk="1" hangingPunct="1">
              <a:defRPr/>
            </a:pPr>
            <a:r>
              <a:rPr lang="en-US" sz="2500" b="0" dirty="0">
                <a:ln w="6350">
                  <a:noFill/>
                </a:ln>
                <a:solidFill>
                  <a:schemeClr val="tx1">
                    <a:lumMod val="65000"/>
                    <a:lumOff val="35000"/>
                  </a:schemeClr>
                </a:solidFill>
                <a:latin typeface="Roboto" charset="0"/>
                <a:ea typeface="Roboto" charset="0"/>
                <a:cs typeface="Roboto" charset="0"/>
              </a:rPr>
              <a:t>Trains on average 26% faster compared to SB</a:t>
            </a:r>
          </a:p>
        </p:txBody>
      </p:sp>
      <p:sp>
        <p:nvSpPr>
          <p:cNvPr id="41" name="TextBox 40"/>
          <p:cNvSpPr txBox="1"/>
          <p:nvPr/>
        </p:nvSpPr>
        <p:spPr>
          <a:xfrm>
            <a:off x="841444" y="6284041"/>
            <a:ext cx="11877675" cy="553998"/>
          </a:xfrm>
          <a:prstGeom prst="rect">
            <a:avLst/>
          </a:prstGeom>
          <a:noFill/>
        </p:spPr>
        <p:txBody>
          <a:bodyPr>
            <a:spAutoFit/>
          </a:bodyPr>
          <a:lstStyle/>
          <a:p>
            <a:pPr algn="ctr" eaLnBrk="1" hangingPunct="1">
              <a:defRPr/>
            </a:pPr>
            <a:r>
              <a:rPr lang="en-US" sz="3000" i="1" dirty="0" err="1">
                <a:ln w="6350">
                  <a:noFill/>
                </a:ln>
                <a:solidFill>
                  <a:schemeClr val="tx1">
                    <a:lumMod val="65000"/>
                    <a:lumOff val="35000"/>
                  </a:schemeClr>
                </a:solidFill>
                <a:latin typeface="Roboto" charset="0"/>
                <a:ea typeface="Roboto" charset="0"/>
                <a:cs typeface="Roboto" charset="0"/>
              </a:rPr>
              <a:t>www.github.com</a:t>
            </a:r>
            <a:r>
              <a:rPr lang="en-US" sz="3000" i="1" dirty="0">
                <a:ln w="6350">
                  <a:noFill/>
                </a:ln>
                <a:solidFill>
                  <a:schemeClr val="tx1">
                    <a:lumMod val="65000"/>
                    <a:lumOff val="35000"/>
                  </a:schemeClr>
                </a:solidFill>
                <a:latin typeface="Roboto" charset="0"/>
                <a:ea typeface="Roboto" charset="0"/>
                <a:cs typeface="Roboto" charset="0"/>
              </a:rPr>
              <a:t>/</a:t>
            </a:r>
            <a:r>
              <a:rPr lang="en-US" sz="3000" i="1" dirty="0" err="1">
                <a:ln w="6350">
                  <a:noFill/>
                </a:ln>
                <a:solidFill>
                  <a:schemeClr val="tx1">
                    <a:lumMod val="65000"/>
                    <a:lumOff val="35000"/>
                  </a:schemeClr>
                </a:solidFill>
                <a:latin typeface="Roboto" charset="0"/>
                <a:ea typeface="Roboto" charset="0"/>
                <a:cs typeface="Roboto" charset="0"/>
              </a:rPr>
              <a:t>angelajiang</a:t>
            </a:r>
            <a:r>
              <a:rPr lang="en-US" sz="3000" i="1" dirty="0">
                <a:ln w="6350">
                  <a:noFill/>
                </a:ln>
                <a:solidFill>
                  <a:schemeClr val="tx1">
                    <a:lumMod val="65000"/>
                    <a:lumOff val="35000"/>
                  </a:schemeClr>
                </a:solidFill>
                <a:latin typeface="Roboto" charset="0"/>
                <a:ea typeface="Roboto" charset="0"/>
                <a:cs typeface="Roboto" charset="0"/>
              </a:rPr>
              <a:t>/</a:t>
            </a:r>
            <a:r>
              <a:rPr lang="en-US" sz="3000" i="1" dirty="0" err="1">
                <a:ln w="6350">
                  <a:noFill/>
                </a:ln>
                <a:solidFill>
                  <a:schemeClr val="tx1">
                    <a:lumMod val="65000"/>
                    <a:lumOff val="35000"/>
                  </a:schemeClr>
                </a:solidFill>
                <a:latin typeface="Roboto" charset="0"/>
                <a:ea typeface="Roboto" charset="0"/>
                <a:cs typeface="Roboto" charset="0"/>
              </a:rPr>
              <a:t>SelectiveBackprop</a:t>
            </a:r>
            <a:endParaRPr lang="en-US" sz="3000" i="1" dirty="0">
              <a:ln w="6350">
                <a:noFill/>
              </a:ln>
              <a:solidFill>
                <a:schemeClr val="tx1">
                  <a:lumMod val="65000"/>
                  <a:lumOff val="35000"/>
                </a:schemeClr>
              </a:solidFill>
              <a:latin typeface="Roboto" charset="0"/>
              <a:ea typeface="Roboto" charset="0"/>
              <a:cs typeface="Roboto" charset="0"/>
            </a:endParaRPr>
          </a:p>
        </p:txBody>
      </p:sp>
      <p:grpSp>
        <p:nvGrpSpPr>
          <p:cNvPr id="43" name="Group 5"/>
          <p:cNvGrpSpPr>
            <a:grpSpLocks/>
          </p:cNvGrpSpPr>
          <p:nvPr/>
        </p:nvGrpSpPr>
        <p:grpSpPr bwMode="auto">
          <a:xfrm>
            <a:off x="1166037" y="2304408"/>
            <a:ext cx="1126386" cy="862819"/>
            <a:chOff x="565124" y="1250495"/>
            <a:chExt cx="703463" cy="539146"/>
          </a:xfrm>
        </p:grpSpPr>
        <p:sp>
          <p:nvSpPr>
            <p:cNvPr id="44" name="Oval 43"/>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45"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grpSp>
        <p:nvGrpSpPr>
          <p:cNvPr id="46" name="Group 5"/>
          <p:cNvGrpSpPr>
            <a:grpSpLocks/>
          </p:cNvGrpSpPr>
          <p:nvPr/>
        </p:nvGrpSpPr>
        <p:grpSpPr bwMode="auto">
          <a:xfrm>
            <a:off x="1166037" y="3601811"/>
            <a:ext cx="1126386" cy="862819"/>
            <a:chOff x="565124" y="1250495"/>
            <a:chExt cx="703463" cy="539146"/>
          </a:xfrm>
        </p:grpSpPr>
        <p:sp>
          <p:nvSpPr>
            <p:cNvPr id="47" name="Oval 46"/>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48"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
        <p:nvSpPr>
          <p:cNvPr id="49" name="TextBox 48"/>
          <p:cNvSpPr txBox="1">
            <a:spLocks noChangeArrowheads="1"/>
          </p:cNvSpPr>
          <p:nvPr/>
        </p:nvSpPr>
        <p:spPr bwMode="auto">
          <a:xfrm>
            <a:off x="2184364" y="4808545"/>
            <a:ext cx="112395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dirty="0" err="1" smtClean="0">
                <a:solidFill>
                  <a:srgbClr val="B75B5B"/>
                </a:solidFill>
                <a:latin typeface="Roboto" charset="0"/>
                <a:ea typeface="Roboto" charset="0"/>
                <a:cs typeface="Roboto" charset="0"/>
              </a:rPr>
              <a:t>AdaptSB</a:t>
            </a:r>
            <a:r>
              <a:rPr lang="en-US" altLang="x-none" sz="3500" dirty="0" smtClean="0">
                <a:solidFill>
                  <a:srgbClr val="B75B5B"/>
                </a:solidFill>
                <a:latin typeface="Roboto" charset="0"/>
                <a:ea typeface="Roboto" charset="0"/>
                <a:cs typeface="Roboto" charset="0"/>
              </a:rPr>
              <a:t> adapts prioritization to dataset </a:t>
            </a:r>
            <a:r>
              <a:rPr lang="en-US" altLang="x-none" sz="3500" dirty="0" smtClean="0">
                <a:solidFill>
                  <a:srgbClr val="B75B5B"/>
                </a:solidFill>
                <a:latin typeface="Roboto" charset="0"/>
                <a:ea typeface="Roboto" charset="0"/>
                <a:cs typeface="Roboto" charset="0"/>
              </a:rPr>
              <a:t>and </a:t>
            </a:r>
            <a:r>
              <a:rPr lang="en-US" altLang="x-none" sz="3500" dirty="0" smtClean="0">
                <a:solidFill>
                  <a:srgbClr val="B75B5B"/>
                </a:solidFill>
                <a:latin typeface="Roboto" charset="0"/>
                <a:ea typeface="Roboto" charset="0"/>
                <a:cs typeface="Roboto" charset="0"/>
              </a:rPr>
              <a:t>time</a:t>
            </a:r>
            <a:endParaRPr lang="en-US" altLang="x-none" sz="3500" dirty="0">
              <a:solidFill>
                <a:srgbClr val="B75B5B"/>
              </a:solidFill>
              <a:latin typeface="Roboto" charset="0"/>
              <a:ea typeface="Roboto" charset="0"/>
              <a:cs typeface="Roboto" charset="0"/>
            </a:endParaRPr>
          </a:p>
        </p:txBody>
      </p:sp>
      <p:sp>
        <p:nvSpPr>
          <p:cNvPr id="50" name="TextBox 49"/>
          <p:cNvSpPr txBox="1"/>
          <p:nvPr/>
        </p:nvSpPr>
        <p:spPr>
          <a:xfrm>
            <a:off x="2248182" y="5372793"/>
            <a:ext cx="11877675" cy="477054"/>
          </a:xfrm>
          <a:prstGeom prst="rect">
            <a:avLst/>
          </a:prstGeom>
          <a:noFill/>
        </p:spPr>
        <p:txBody>
          <a:bodyPr>
            <a:spAutoFit/>
          </a:bodyPr>
          <a:lstStyle/>
          <a:p>
            <a:pPr eaLnBrk="1" hangingPunct="1">
              <a:defRPr/>
            </a:pPr>
            <a:r>
              <a:rPr lang="en-US" sz="2500" b="0" dirty="0" smtClean="0">
                <a:ln w="6350">
                  <a:noFill/>
                </a:ln>
                <a:solidFill>
                  <a:schemeClr val="tx1">
                    <a:lumMod val="65000"/>
                    <a:lumOff val="35000"/>
                  </a:schemeClr>
                </a:solidFill>
                <a:latin typeface="Roboto" charset="0"/>
                <a:ea typeface="Roboto" charset="0"/>
                <a:cs typeface="Roboto" charset="0"/>
              </a:rPr>
              <a:t>More robust than SB on datasets with label error</a:t>
            </a:r>
            <a:endParaRPr lang="en-US" sz="2500" b="0" dirty="0">
              <a:ln w="6350">
                <a:noFill/>
              </a:ln>
              <a:solidFill>
                <a:schemeClr val="tx1">
                  <a:lumMod val="65000"/>
                  <a:lumOff val="35000"/>
                </a:schemeClr>
              </a:solidFill>
              <a:latin typeface="Roboto" charset="0"/>
              <a:ea typeface="Roboto" charset="0"/>
              <a:cs typeface="Roboto" charset="0"/>
            </a:endParaRPr>
          </a:p>
        </p:txBody>
      </p:sp>
      <p:grpSp>
        <p:nvGrpSpPr>
          <p:cNvPr id="51" name="Group 5"/>
          <p:cNvGrpSpPr>
            <a:grpSpLocks/>
          </p:cNvGrpSpPr>
          <p:nvPr/>
        </p:nvGrpSpPr>
        <p:grpSpPr bwMode="auto">
          <a:xfrm>
            <a:off x="1166037" y="4811680"/>
            <a:ext cx="1126386" cy="862819"/>
            <a:chOff x="565124" y="1250495"/>
            <a:chExt cx="703463" cy="539146"/>
          </a:xfrm>
        </p:grpSpPr>
        <p:sp>
          <p:nvSpPr>
            <p:cNvPr id="52" name="Oval 51"/>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53"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Tree>
    <p:extLst>
      <p:ext uri="{BB962C8B-B14F-4D97-AF65-F5344CB8AC3E}">
        <p14:creationId xmlns:p14="http://schemas.microsoft.com/office/powerpoint/2010/main" val="50206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6" grpId="0"/>
      <p:bldP spid="40" grpId="0"/>
      <p:bldP spid="41" grpId="0"/>
      <p:bldP spid="49" grpId="0"/>
      <p:bldP spid="50"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TAKEAWAYS</a:t>
            </a:r>
            <a:endParaRPr lang="en-US" dirty="0"/>
          </a:p>
        </p:txBody>
      </p:sp>
      <p:sp>
        <p:nvSpPr>
          <p:cNvPr id="26" name="TextBox 4"/>
          <p:cNvSpPr txBox="1">
            <a:spLocks noChangeArrowheads="1"/>
          </p:cNvSpPr>
          <p:nvPr/>
        </p:nvSpPr>
        <p:spPr bwMode="auto">
          <a:xfrm>
            <a:off x="2192242" y="1825968"/>
            <a:ext cx="1187767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dirty="0" err="1" smtClean="0">
                <a:solidFill>
                  <a:srgbClr val="B75B5B"/>
                </a:solidFill>
                <a:latin typeface="Roboto" charset="0"/>
                <a:ea typeface="Roboto" charset="0"/>
                <a:cs typeface="Roboto" charset="0"/>
              </a:rPr>
              <a:t>SelectiveBackprop</a:t>
            </a:r>
            <a:r>
              <a:rPr lang="en-US" altLang="x-none" sz="3500" dirty="0" smtClean="0">
                <a:solidFill>
                  <a:srgbClr val="B75B5B"/>
                </a:solidFill>
                <a:latin typeface="Roboto" charset="0"/>
                <a:ea typeface="Roboto" charset="0"/>
                <a:cs typeface="Roboto" charset="0"/>
              </a:rPr>
              <a:t> accelerates </a:t>
            </a:r>
            <a:r>
              <a:rPr lang="en-US" altLang="x-none" sz="3500" dirty="0">
                <a:solidFill>
                  <a:srgbClr val="B75B5B"/>
                </a:solidFill>
                <a:latin typeface="Roboto" charset="0"/>
                <a:ea typeface="Roboto" charset="0"/>
                <a:cs typeface="Roboto" charset="0"/>
              </a:rPr>
              <a:t>training</a:t>
            </a:r>
          </a:p>
        </p:txBody>
      </p:sp>
      <p:grpSp>
        <p:nvGrpSpPr>
          <p:cNvPr id="27" name="Group 5"/>
          <p:cNvGrpSpPr>
            <a:grpSpLocks/>
          </p:cNvGrpSpPr>
          <p:nvPr/>
        </p:nvGrpSpPr>
        <p:grpSpPr bwMode="auto">
          <a:xfrm>
            <a:off x="1209580" y="1775946"/>
            <a:ext cx="1126386" cy="862819"/>
            <a:chOff x="565124" y="1250495"/>
            <a:chExt cx="703463" cy="539146"/>
          </a:xfrm>
        </p:grpSpPr>
        <p:sp>
          <p:nvSpPr>
            <p:cNvPr id="28" name="Oval 27"/>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29"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
        <p:nvSpPr>
          <p:cNvPr id="30" name="TextBox 29"/>
          <p:cNvSpPr txBox="1">
            <a:spLocks noChangeArrowheads="1"/>
          </p:cNvSpPr>
          <p:nvPr/>
        </p:nvSpPr>
        <p:spPr bwMode="auto">
          <a:xfrm>
            <a:off x="2185677" y="2991085"/>
            <a:ext cx="112395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a:solidFill>
                  <a:srgbClr val="B75B5B"/>
                </a:solidFill>
                <a:latin typeface="Roboto" charset="0"/>
                <a:ea typeface="Roboto" charset="0"/>
                <a:cs typeface="Roboto" charset="0"/>
              </a:rPr>
              <a:t>SelectiveBackprop outperforms static approaches</a:t>
            </a:r>
          </a:p>
        </p:txBody>
      </p:sp>
      <p:sp>
        <p:nvSpPr>
          <p:cNvPr id="34" name="TextBox 33"/>
          <p:cNvSpPr txBox="1"/>
          <p:nvPr/>
        </p:nvSpPr>
        <p:spPr>
          <a:xfrm>
            <a:off x="2227907" y="3483631"/>
            <a:ext cx="11877675" cy="477054"/>
          </a:xfrm>
          <a:prstGeom prst="rect">
            <a:avLst/>
          </a:prstGeom>
          <a:noFill/>
        </p:spPr>
        <p:txBody>
          <a:bodyPr>
            <a:spAutoFit/>
          </a:bodyPr>
          <a:lstStyle/>
          <a:p>
            <a:pPr eaLnBrk="1" hangingPunct="1">
              <a:defRPr/>
            </a:pPr>
            <a:r>
              <a:rPr lang="en-US" sz="2500" b="0" dirty="0">
                <a:ln w="6350">
                  <a:noFill/>
                </a:ln>
                <a:solidFill>
                  <a:schemeClr val="tx1">
                    <a:lumMod val="65000"/>
                    <a:lumOff val="35000"/>
                  </a:schemeClr>
                </a:solidFill>
                <a:latin typeface="Roboto" charset="0"/>
                <a:ea typeface="Roboto" charset="0"/>
                <a:cs typeface="Roboto" charset="0"/>
              </a:rPr>
              <a:t>Trains up to 3.5x faster compared to standard SGD</a:t>
            </a:r>
          </a:p>
        </p:txBody>
      </p:sp>
      <p:sp>
        <p:nvSpPr>
          <p:cNvPr id="36" name="TextBox 35"/>
          <p:cNvSpPr txBox="1">
            <a:spLocks noChangeArrowheads="1"/>
          </p:cNvSpPr>
          <p:nvPr/>
        </p:nvSpPr>
        <p:spPr bwMode="auto">
          <a:xfrm>
            <a:off x="2234472" y="4194398"/>
            <a:ext cx="112395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a:solidFill>
                  <a:srgbClr val="B75B5B"/>
                </a:solidFill>
                <a:latin typeface="Roboto" charset="0"/>
                <a:ea typeface="Roboto" charset="0"/>
                <a:cs typeface="Roboto" charset="0"/>
              </a:rPr>
              <a:t>Stale-SB further accelerates training</a:t>
            </a:r>
          </a:p>
        </p:txBody>
      </p:sp>
      <p:sp>
        <p:nvSpPr>
          <p:cNvPr id="40" name="TextBox 39"/>
          <p:cNvSpPr txBox="1"/>
          <p:nvPr/>
        </p:nvSpPr>
        <p:spPr>
          <a:xfrm>
            <a:off x="2272148" y="4677111"/>
            <a:ext cx="11877675" cy="477054"/>
          </a:xfrm>
          <a:prstGeom prst="rect">
            <a:avLst/>
          </a:prstGeom>
          <a:noFill/>
        </p:spPr>
        <p:txBody>
          <a:bodyPr>
            <a:spAutoFit/>
          </a:bodyPr>
          <a:lstStyle/>
          <a:p>
            <a:pPr eaLnBrk="1" hangingPunct="1">
              <a:defRPr/>
            </a:pPr>
            <a:r>
              <a:rPr lang="en-US" sz="2500" b="0" dirty="0">
                <a:ln w="6350">
                  <a:noFill/>
                </a:ln>
                <a:solidFill>
                  <a:schemeClr val="tx1">
                    <a:lumMod val="65000"/>
                    <a:lumOff val="35000"/>
                  </a:schemeClr>
                </a:solidFill>
                <a:latin typeface="Roboto" charset="0"/>
                <a:ea typeface="Roboto" charset="0"/>
                <a:cs typeface="Roboto" charset="0"/>
              </a:rPr>
              <a:t>Trains on average 26% faster compared to SB</a:t>
            </a:r>
          </a:p>
        </p:txBody>
      </p:sp>
      <p:sp>
        <p:nvSpPr>
          <p:cNvPr id="41" name="TextBox 40"/>
          <p:cNvSpPr txBox="1"/>
          <p:nvPr/>
        </p:nvSpPr>
        <p:spPr>
          <a:xfrm>
            <a:off x="863216" y="6756258"/>
            <a:ext cx="11877675" cy="553998"/>
          </a:xfrm>
          <a:prstGeom prst="rect">
            <a:avLst/>
          </a:prstGeom>
          <a:noFill/>
        </p:spPr>
        <p:txBody>
          <a:bodyPr>
            <a:spAutoFit/>
          </a:bodyPr>
          <a:lstStyle/>
          <a:p>
            <a:pPr algn="ctr" eaLnBrk="1" hangingPunct="1">
              <a:defRPr/>
            </a:pPr>
            <a:r>
              <a:rPr lang="en-US" sz="3000" i="1" dirty="0" err="1">
                <a:ln w="6350">
                  <a:noFill/>
                </a:ln>
                <a:solidFill>
                  <a:schemeClr val="tx1">
                    <a:lumMod val="65000"/>
                    <a:lumOff val="35000"/>
                  </a:schemeClr>
                </a:solidFill>
                <a:latin typeface="Roboto" charset="0"/>
                <a:ea typeface="Roboto" charset="0"/>
                <a:cs typeface="Roboto" charset="0"/>
              </a:rPr>
              <a:t>www.github.com</a:t>
            </a:r>
            <a:r>
              <a:rPr lang="en-US" sz="3000" i="1" dirty="0">
                <a:ln w="6350">
                  <a:noFill/>
                </a:ln>
                <a:solidFill>
                  <a:schemeClr val="tx1">
                    <a:lumMod val="65000"/>
                    <a:lumOff val="35000"/>
                  </a:schemeClr>
                </a:solidFill>
                <a:latin typeface="Roboto" charset="0"/>
                <a:ea typeface="Roboto" charset="0"/>
                <a:cs typeface="Roboto" charset="0"/>
              </a:rPr>
              <a:t>/</a:t>
            </a:r>
            <a:r>
              <a:rPr lang="en-US" sz="3000" i="1" dirty="0" err="1">
                <a:ln w="6350">
                  <a:noFill/>
                </a:ln>
                <a:solidFill>
                  <a:schemeClr val="tx1">
                    <a:lumMod val="65000"/>
                    <a:lumOff val="35000"/>
                  </a:schemeClr>
                </a:solidFill>
                <a:latin typeface="Roboto" charset="0"/>
                <a:ea typeface="Roboto" charset="0"/>
                <a:cs typeface="Roboto" charset="0"/>
              </a:rPr>
              <a:t>angelajiang</a:t>
            </a:r>
            <a:r>
              <a:rPr lang="en-US" sz="3000" i="1" dirty="0">
                <a:ln w="6350">
                  <a:noFill/>
                </a:ln>
                <a:solidFill>
                  <a:schemeClr val="tx1">
                    <a:lumMod val="65000"/>
                    <a:lumOff val="35000"/>
                  </a:schemeClr>
                </a:solidFill>
                <a:latin typeface="Roboto" charset="0"/>
                <a:ea typeface="Roboto" charset="0"/>
                <a:cs typeface="Roboto" charset="0"/>
              </a:rPr>
              <a:t>/</a:t>
            </a:r>
            <a:r>
              <a:rPr lang="en-US" sz="3000" i="1" dirty="0" err="1">
                <a:ln w="6350">
                  <a:noFill/>
                </a:ln>
                <a:solidFill>
                  <a:schemeClr val="tx1">
                    <a:lumMod val="65000"/>
                    <a:lumOff val="35000"/>
                  </a:schemeClr>
                </a:solidFill>
                <a:latin typeface="Roboto" charset="0"/>
                <a:ea typeface="Roboto" charset="0"/>
                <a:cs typeface="Roboto" charset="0"/>
              </a:rPr>
              <a:t>SelectiveBackprop</a:t>
            </a:r>
            <a:endParaRPr lang="en-US" sz="3000" i="1" dirty="0">
              <a:ln w="6350">
                <a:noFill/>
              </a:ln>
              <a:solidFill>
                <a:schemeClr val="tx1">
                  <a:lumMod val="65000"/>
                  <a:lumOff val="35000"/>
                </a:schemeClr>
              </a:solidFill>
              <a:latin typeface="Roboto" charset="0"/>
              <a:ea typeface="Roboto" charset="0"/>
              <a:cs typeface="Roboto" charset="0"/>
            </a:endParaRPr>
          </a:p>
        </p:txBody>
      </p:sp>
      <p:sp>
        <p:nvSpPr>
          <p:cNvPr id="42" name="TextBox 41"/>
          <p:cNvSpPr txBox="1"/>
          <p:nvPr/>
        </p:nvSpPr>
        <p:spPr>
          <a:xfrm>
            <a:off x="2239867" y="2320965"/>
            <a:ext cx="11877675" cy="477054"/>
          </a:xfrm>
          <a:prstGeom prst="rect">
            <a:avLst/>
          </a:prstGeom>
          <a:noFill/>
        </p:spPr>
        <p:txBody>
          <a:bodyPr>
            <a:spAutoFit/>
          </a:bodyPr>
          <a:lstStyle/>
          <a:p>
            <a:pPr eaLnBrk="1" hangingPunct="1">
              <a:defRPr/>
            </a:pPr>
            <a:r>
              <a:rPr lang="en-US" sz="2500" b="0" dirty="0">
                <a:ln w="6350">
                  <a:noFill/>
                </a:ln>
                <a:solidFill>
                  <a:schemeClr val="tx1">
                    <a:lumMod val="65000"/>
                    <a:lumOff val="35000"/>
                  </a:schemeClr>
                </a:solidFill>
                <a:latin typeface="Roboto" charset="0"/>
                <a:ea typeface="Roboto" charset="0"/>
                <a:cs typeface="Roboto" charset="0"/>
              </a:rPr>
              <a:t>Reduces time spent in the backwards pass by prioritizing high-loss examples</a:t>
            </a:r>
          </a:p>
        </p:txBody>
      </p:sp>
      <p:grpSp>
        <p:nvGrpSpPr>
          <p:cNvPr id="43" name="Group 5"/>
          <p:cNvGrpSpPr>
            <a:grpSpLocks/>
          </p:cNvGrpSpPr>
          <p:nvPr/>
        </p:nvGrpSpPr>
        <p:grpSpPr bwMode="auto">
          <a:xfrm>
            <a:off x="1209580" y="2973366"/>
            <a:ext cx="1126386" cy="862819"/>
            <a:chOff x="565124" y="1250495"/>
            <a:chExt cx="703463" cy="539146"/>
          </a:xfrm>
        </p:grpSpPr>
        <p:sp>
          <p:nvSpPr>
            <p:cNvPr id="44" name="Oval 43"/>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45"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grpSp>
        <p:nvGrpSpPr>
          <p:cNvPr id="46" name="Group 5"/>
          <p:cNvGrpSpPr>
            <a:grpSpLocks/>
          </p:cNvGrpSpPr>
          <p:nvPr/>
        </p:nvGrpSpPr>
        <p:grpSpPr bwMode="auto">
          <a:xfrm>
            <a:off x="1209580" y="4225957"/>
            <a:ext cx="1126386" cy="862819"/>
            <a:chOff x="565124" y="1250495"/>
            <a:chExt cx="703463" cy="539146"/>
          </a:xfrm>
        </p:grpSpPr>
        <p:sp>
          <p:nvSpPr>
            <p:cNvPr id="47" name="Oval 46"/>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48"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
        <p:nvSpPr>
          <p:cNvPr id="49" name="TextBox 48"/>
          <p:cNvSpPr txBox="1">
            <a:spLocks noChangeArrowheads="1"/>
          </p:cNvSpPr>
          <p:nvPr/>
        </p:nvSpPr>
        <p:spPr bwMode="auto">
          <a:xfrm>
            <a:off x="2227907" y="5477503"/>
            <a:ext cx="112395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dirty="0" err="1" smtClean="0">
                <a:solidFill>
                  <a:srgbClr val="B75B5B"/>
                </a:solidFill>
                <a:latin typeface="Roboto" charset="0"/>
                <a:ea typeface="Roboto" charset="0"/>
                <a:cs typeface="Roboto" charset="0"/>
              </a:rPr>
              <a:t>OptimSB</a:t>
            </a:r>
            <a:r>
              <a:rPr lang="en-US" altLang="x-none" sz="3500" dirty="0" smtClean="0">
                <a:solidFill>
                  <a:srgbClr val="B75B5B"/>
                </a:solidFill>
                <a:latin typeface="Roboto" charset="0"/>
                <a:ea typeface="Roboto" charset="0"/>
                <a:cs typeface="Roboto" charset="0"/>
              </a:rPr>
              <a:t> </a:t>
            </a:r>
            <a:r>
              <a:rPr lang="en-US" altLang="x-none" sz="3500" dirty="0" smtClean="0">
                <a:solidFill>
                  <a:srgbClr val="B75B5B"/>
                </a:solidFill>
                <a:latin typeface="Roboto" charset="0"/>
                <a:ea typeface="Roboto" charset="0"/>
                <a:cs typeface="Roboto" charset="0"/>
              </a:rPr>
              <a:t>tailors SB to the dataset and training time</a:t>
            </a:r>
            <a:endParaRPr lang="en-US" altLang="x-none" sz="3500" dirty="0">
              <a:solidFill>
                <a:srgbClr val="B75B5B"/>
              </a:solidFill>
              <a:latin typeface="Roboto" charset="0"/>
              <a:ea typeface="Roboto" charset="0"/>
              <a:cs typeface="Roboto" charset="0"/>
            </a:endParaRPr>
          </a:p>
        </p:txBody>
      </p:sp>
      <p:sp>
        <p:nvSpPr>
          <p:cNvPr id="50" name="TextBox 49"/>
          <p:cNvSpPr txBox="1"/>
          <p:nvPr/>
        </p:nvSpPr>
        <p:spPr>
          <a:xfrm>
            <a:off x="2291725" y="6041751"/>
            <a:ext cx="11877675" cy="477054"/>
          </a:xfrm>
          <a:prstGeom prst="rect">
            <a:avLst/>
          </a:prstGeom>
          <a:noFill/>
        </p:spPr>
        <p:txBody>
          <a:bodyPr>
            <a:spAutoFit/>
          </a:bodyPr>
          <a:lstStyle/>
          <a:p>
            <a:pPr eaLnBrk="1" hangingPunct="1">
              <a:defRPr/>
            </a:pPr>
            <a:r>
              <a:rPr lang="en-US" sz="2500" b="0" dirty="0">
                <a:ln w="6350">
                  <a:noFill/>
                </a:ln>
                <a:solidFill>
                  <a:schemeClr val="tx1">
                    <a:lumMod val="65000"/>
                    <a:lumOff val="35000"/>
                  </a:schemeClr>
                </a:solidFill>
                <a:latin typeface="Roboto" charset="0"/>
                <a:ea typeface="Roboto" charset="0"/>
                <a:cs typeface="Roboto" charset="0"/>
              </a:rPr>
              <a:t>Trains on average 26% faster compared to SB</a:t>
            </a:r>
          </a:p>
        </p:txBody>
      </p:sp>
      <p:grpSp>
        <p:nvGrpSpPr>
          <p:cNvPr id="51" name="Group 5"/>
          <p:cNvGrpSpPr>
            <a:grpSpLocks/>
          </p:cNvGrpSpPr>
          <p:nvPr/>
        </p:nvGrpSpPr>
        <p:grpSpPr bwMode="auto">
          <a:xfrm>
            <a:off x="1209580" y="5480638"/>
            <a:ext cx="1126386" cy="862819"/>
            <a:chOff x="565124" y="1250495"/>
            <a:chExt cx="703463" cy="539146"/>
          </a:xfrm>
        </p:grpSpPr>
        <p:sp>
          <p:nvSpPr>
            <p:cNvPr id="52" name="Oval 51"/>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53"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Tree>
    <p:extLst>
      <p:ext uri="{BB962C8B-B14F-4D97-AF65-F5344CB8AC3E}">
        <p14:creationId xmlns:p14="http://schemas.microsoft.com/office/powerpoint/2010/main" val="1360142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6" grpId="0"/>
      <p:bldP spid="40" grpId="0"/>
      <p:bldP spid="41" grpId="0"/>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CASE STUDIES</a:t>
            </a:r>
            <a:endParaRPr lang="en-US" dirty="0"/>
          </a:p>
        </p:txBody>
      </p:sp>
      <p:sp>
        <p:nvSpPr>
          <p:cNvPr id="6" name="Content Placeholder 2"/>
          <p:cNvSpPr txBox="1">
            <a:spLocks/>
          </p:cNvSpPr>
          <p:nvPr/>
        </p:nvSpPr>
        <p:spPr>
          <a:xfrm>
            <a:off x="1006475" y="1805739"/>
            <a:ext cx="12617450" cy="5221288"/>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endParaRPr lang="en-US" sz="3500" b="1" dirty="0" smtClean="0">
              <a:solidFill>
                <a:schemeClr val="accent3"/>
              </a:solidFill>
            </a:endParaRPr>
          </a:p>
          <a:p>
            <a:pPr marL="0" indent="0">
              <a:buFont typeface="Arial" charset="0"/>
              <a:buNone/>
              <a:defRPr/>
            </a:pPr>
            <a:r>
              <a:rPr lang="en-US" sz="5000" b="1" dirty="0" err="1" smtClean="0">
                <a:solidFill>
                  <a:schemeClr val="bg2">
                    <a:lumMod val="50000"/>
                  </a:schemeClr>
                </a:solidFill>
              </a:rPr>
              <a:t>SelectiveBackprop</a:t>
            </a:r>
            <a:endParaRPr lang="en-US" sz="5000" b="1" dirty="0" smtClean="0">
              <a:solidFill>
                <a:schemeClr val="bg2">
                  <a:lumMod val="50000"/>
                </a:schemeClr>
              </a:solidFill>
            </a:endParaRPr>
          </a:p>
          <a:p>
            <a:pPr marL="0" indent="0">
              <a:buFont typeface="Arial" charset="0"/>
              <a:buNone/>
              <a:defRPr/>
            </a:pPr>
            <a:r>
              <a:rPr lang="en-US" sz="5000" dirty="0" smtClean="0">
                <a:solidFill>
                  <a:schemeClr val="bg2">
                    <a:lumMod val="50000"/>
                  </a:schemeClr>
                </a:solidFill>
              </a:rPr>
              <a:t>Adaptive Sampling for DNN Training</a:t>
            </a:r>
            <a:endParaRPr lang="en-US" sz="5000" b="1" dirty="0" smtClean="0">
              <a:solidFill>
                <a:schemeClr val="bg2">
                  <a:lumMod val="50000"/>
                </a:schemeClr>
              </a:solidFill>
            </a:endParaRPr>
          </a:p>
          <a:p>
            <a:pPr marL="0" indent="0">
              <a:buFont typeface="Arial" charset="0"/>
              <a:buNone/>
              <a:defRPr/>
            </a:pPr>
            <a:endParaRPr lang="en-US" sz="5000" b="1" dirty="0" smtClean="0">
              <a:solidFill>
                <a:srgbClr val="B75B5B"/>
              </a:solidFill>
            </a:endParaRPr>
          </a:p>
          <a:p>
            <a:pPr marL="0" indent="0">
              <a:buFont typeface="Arial" charset="0"/>
              <a:buNone/>
              <a:defRPr/>
            </a:pPr>
            <a:r>
              <a:rPr lang="en-US" sz="5000" b="1" dirty="0" smtClean="0">
                <a:solidFill>
                  <a:srgbClr val="B75B5B"/>
                </a:solidFill>
              </a:rPr>
              <a:t>Mainstream</a:t>
            </a:r>
          </a:p>
          <a:p>
            <a:pPr marL="0" indent="0">
              <a:buFont typeface="Arial" charset="0"/>
              <a:buNone/>
              <a:defRPr/>
            </a:pPr>
            <a:r>
              <a:rPr lang="en-US" sz="5000" dirty="0" smtClean="0"/>
              <a:t>Adaptive Stem-Sharing for DNN Inference</a:t>
            </a:r>
            <a:endParaRPr lang="en-US" sz="5000" b="1" dirty="0" smtClean="0">
              <a:solidFill>
                <a:schemeClr val="accent3"/>
              </a:solidFill>
            </a:endParaRPr>
          </a:p>
        </p:txBody>
      </p:sp>
    </p:spTree>
    <p:extLst>
      <p:ext uri="{BB962C8B-B14F-4D97-AF65-F5344CB8AC3E}">
        <p14:creationId xmlns:p14="http://schemas.microsoft.com/office/powerpoint/2010/main" val="19001601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105" name="Picture 1"/>
          <p:cNvPicPr>
            <a:picLocks noChangeAspect="1"/>
          </p:cNvPicPr>
          <p:nvPr/>
        </p:nvPicPr>
        <p:blipFill>
          <a:blip r:embed="rId3">
            <a:extLst>
              <a:ext uri="{28A0092B-C50C-407E-A947-70E740481C1C}">
                <a14:useLocalDpi xmlns:a14="http://schemas.microsoft.com/office/drawing/2010/main" val="0"/>
              </a:ext>
            </a:extLst>
          </a:blip>
          <a:srcRect l="9178" t="44507"/>
          <a:stretch>
            <a:fillRect/>
          </a:stretch>
        </p:blipFill>
        <p:spPr bwMode="auto">
          <a:xfrm>
            <a:off x="-1649413" y="0"/>
            <a:ext cx="17957801"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a:grpSpLocks/>
          </p:cNvGrpSpPr>
          <p:nvPr/>
        </p:nvGrpSpPr>
        <p:grpSpPr bwMode="auto">
          <a:xfrm>
            <a:off x="11090275" y="3314700"/>
            <a:ext cx="2271713" cy="3908425"/>
            <a:chOff x="6931317" y="2071613"/>
            <a:chExt cx="1420176" cy="2443236"/>
          </a:xfrm>
        </p:grpSpPr>
        <p:sp>
          <p:nvSpPr>
            <p:cNvPr id="10" name="Rounded Rectangle 9"/>
            <p:cNvSpPr/>
            <p:nvPr/>
          </p:nvSpPr>
          <p:spPr>
            <a:xfrm>
              <a:off x="6931317" y="2071613"/>
              <a:ext cx="1420176" cy="1638417"/>
            </a:xfrm>
            <a:prstGeom prst="roundRect">
              <a:avLst>
                <a:gd name="adj" fmla="val 4144"/>
              </a:avLst>
            </a:prstGeom>
            <a:solidFill>
              <a:srgbClr val="B75B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160" b="0" dirty="0">
                  <a:solidFill>
                    <a:schemeClr val="bg1"/>
                  </a:solidFill>
                  <a:latin typeface="Roboto Regular" charset="0"/>
                  <a:ea typeface="Roboto Regular" charset="0"/>
                  <a:cs typeface="Roboto Regular" charset="0"/>
                  <a:sym typeface="Pathway Gothic One"/>
                </a:rPr>
                <a:t>white</a:t>
              </a:r>
            </a:p>
            <a:p>
              <a:pPr algn="ctr">
                <a:defRPr/>
              </a:pPr>
              <a:r>
                <a:rPr lang="en-US" sz="4160" b="0" dirty="0">
                  <a:solidFill>
                    <a:schemeClr val="bg1"/>
                  </a:solidFill>
                  <a:latin typeface="Roboto Regular" charset="0"/>
                  <a:ea typeface="Roboto Regular" charset="0"/>
                  <a:cs typeface="Roboto Regular" charset="0"/>
                  <a:sym typeface="Pathway Gothic One"/>
                </a:rPr>
                <a:t>Camry</a:t>
              </a:r>
            </a:p>
            <a:p>
              <a:pPr algn="ctr">
                <a:defRPr/>
              </a:pPr>
              <a:r>
                <a:rPr lang="en-US" sz="4160" b="0" dirty="0">
                  <a:solidFill>
                    <a:schemeClr val="bg1"/>
                  </a:solidFill>
                  <a:latin typeface="Roboto Regular" charset="0"/>
                  <a:ea typeface="Roboto Regular" charset="0"/>
                  <a:cs typeface="Roboto Regular" charset="0"/>
                  <a:sym typeface="Pathway Gothic One"/>
                </a:rPr>
                <a:t>detector</a:t>
              </a:r>
              <a:endParaRPr lang="en" sz="4160" b="0" dirty="0">
                <a:solidFill>
                  <a:schemeClr val="bg1"/>
                </a:solidFill>
                <a:latin typeface="Roboto Regular" charset="0"/>
                <a:ea typeface="Roboto Regular" charset="0"/>
                <a:cs typeface="Roboto Regular" charset="0"/>
                <a:sym typeface="Pathway Gothic One"/>
              </a:endParaRPr>
            </a:p>
          </p:txBody>
        </p:sp>
        <p:pic>
          <p:nvPicPr>
            <p:cNvPr id="47117" name="Picture 14"/>
            <p:cNvPicPr>
              <a:picLocks noChangeAspect="1"/>
            </p:cNvPicPr>
            <p:nvPr/>
          </p:nvPicPr>
          <p:blipFill>
            <a:blip r:embed="rId4">
              <a:extLst>
                <a:ext uri="{28A0092B-C50C-407E-A947-70E740481C1C}">
                  <a14:useLocalDpi xmlns:a14="http://schemas.microsoft.com/office/drawing/2010/main" val="0"/>
                </a:ext>
              </a:extLst>
            </a:blip>
            <a:srcRect l="73824"/>
            <a:stretch>
              <a:fillRect/>
            </a:stretch>
          </p:blipFill>
          <p:spPr bwMode="auto">
            <a:xfrm>
              <a:off x="7256079" y="3403888"/>
              <a:ext cx="770652" cy="11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a:grpSpLocks/>
          </p:cNvGrpSpPr>
          <p:nvPr/>
        </p:nvGrpSpPr>
        <p:grpSpPr bwMode="auto">
          <a:xfrm>
            <a:off x="7874000" y="3314700"/>
            <a:ext cx="2271713" cy="3908425"/>
            <a:chOff x="4920775" y="2071613"/>
            <a:chExt cx="1420176" cy="2443237"/>
          </a:xfrm>
        </p:grpSpPr>
        <p:sp>
          <p:nvSpPr>
            <p:cNvPr id="12" name="Rounded Rectangle 11"/>
            <p:cNvSpPr/>
            <p:nvPr/>
          </p:nvSpPr>
          <p:spPr>
            <a:xfrm>
              <a:off x="4920775" y="2071613"/>
              <a:ext cx="1420176" cy="1638418"/>
            </a:xfrm>
            <a:prstGeom prst="roundRect">
              <a:avLst>
                <a:gd name="adj" fmla="val 4144"/>
              </a:avLst>
            </a:prstGeom>
            <a:solidFill>
              <a:srgbClr val="B75B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160" b="0" dirty="0">
                  <a:solidFill>
                    <a:schemeClr val="bg1"/>
                  </a:solidFill>
                  <a:latin typeface="Roboto Regular" charset="0"/>
                  <a:ea typeface="Roboto Regular" charset="0"/>
                  <a:cs typeface="Roboto Regular" charset="0"/>
                  <a:sym typeface="Pathway Gothic One"/>
                </a:rPr>
                <a:t>fender-bender monitor</a:t>
              </a:r>
              <a:endParaRPr lang="en" sz="4160" b="0" dirty="0">
                <a:solidFill>
                  <a:schemeClr val="bg1"/>
                </a:solidFill>
                <a:latin typeface="Roboto Regular" charset="0"/>
                <a:ea typeface="Roboto Regular" charset="0"/>
                <a:cs typeface="Roboto Regular" charset="0"/>
                <a:sym typeface="Pathway Gothic One"/>
              </a:endParaRPr>
            </a:p>
          </p:txBody>
        </p:sp>
        <p:pic>
          <p:nvPicPr>
            <p:cNvPr id="47115" name="Picture 20"/>
            <p:cNvPicPr>
              <a:picLocks noChangeAspect="1"/>
            </p:cNvPicPr>
            <p:nvPr/>
          </p:nvPicPr>
          <p:blipFill>
            <a:blip r:embed="rId4">
              <a:extLst>
                <a:ext uri="{28A0092B-C50C-407E-A947-70E740481C1C}">
                  <a14:useLocalDpi xmlns:a14="http://schemas.microsoft.com/office/drawing/2010/main" val="0"/>
                </a:ext>
              </a:extLst>
            </a:blip>
            <a:srcRect l="49780" r="25162"/>
            <a:stretch>
              <a:fillRect/>
            </a:stretch>
          </p:blipFill>
          <p:spPr bwMode="auto">
            <a:xfrm>
              <a:off x="5262011" y="3403889"/>
              <a:ext cx="737703" cy="11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16"/>
          <p:cNvGrpSpPr>
            <a:grpSpLocks/>
          </p:cNvGrpSpPr>
          <p:nvPr/>
        </p:nvGrpSpPr>
        <p:grpSpPr bwMode="auto">
          <a:xfrm>
            <a:off x="4656138" y="3314700"/>
            <a:ext cx="2273300" cy="3908425"/>
            <a:chOff x="2910233" y="2071613"/>
            <a:chExt cx="1420176" cy="2443237"/>
          </a:xfrm>
        </p:grpSpPr>
        <p:sp>
          <p:nvSpPr>
            <p:cNvPr id="13" name="Rounded Rectangle 12"/>
            <p:cNvSpPr/>
            <p:nvPr/>
          </p:nvSpPr>
          <p:spPr>
            <a:xfrm>
              <a:off x="2910233" y="2071613"/>
              <a:ext cx="1420176" cy="1638418"/>
            </a:xfrm>
            <a:prstGeom prst="roundRect">
              <a:avLst>
                <a:gd name="adj" fmla="val 4144"/>
              </a:avLst>
            </a:prstGeom>
            <a:solidFill>
              <a:srgbClr val="B75B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160" b="0" dirty="0">
                  <a:solidFill>
                    <a:schemeClr val="bg1"/>
                  </a:solidFill>
                  <a:latin typeface="Roboto Regular" charset="0"/>
                  <a:ea typeface="Roboto Regular" charset="0"/>
                  <a:cs typeface="Roboto Regular" charset="0"/>
                  <a:sym typeface="Pathway Gothic One"/>
                </a:rPr>
                <a:t>parking spot finder</a:t>
              </a:r>
              <a:endParaRPr lang="en" sz="4160" b="0" dirty="0">
                <a:solidFill>
                  <a:schemeClr val="bg1"/>
                </a:solidFill>
                <a:latin typeface="Roboto Regular" charset="0"/>
                <a:ea typeface="Roboto Regular" charset="0"/>
                <a:cs typeface="Roboto Regular" charset="0"/>
                <a:sym typeface="Pathway Gothic One"/>
              </a:endParaRPr>
            </a:p>
          </p:txBody>
        </p:sp>
        <p:pic>
          <p:nvPicPr>
            <p:cNvPr id="47113" name="Picture 21"/>
            <p:cNvPicPr>
              <a:picLocks noChangeAspect="1"/>
            </p:cNvPicPr>
            <p:nvPr/>
          </p:nvPicPr>
          <p:blipFill>
            <a:blip r:embed="rId4">
              <a:extLst>
                <a:ext uri="{28A0092B-C50C-407E-A947-70E740481C1C}">
                  <a14:useLocalDpi xmlns:a14="http://schemas.microsoft.com/office/drawing/2010/main" val="0"/>
                </a:ext>
              </a:extLst>
            </a:blip>
            <a:srcRect l="25391" r="50220"/>
            <a:stretch>
              <a:fillRect/>
            </a:stretch>
          </p:blipFill>
          <p:spPr bwMode="auto">
            <a:xfrm>
              <a:off x="3261285" y="3403889"/>
              <a:ext cx="718072" cy="11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p:cNvGrpSpPr>
            <a:grpSpLocks/>
          </p:cNvGrpSpPr>
          <p:nvPr/>
        </p:nvGrpSpPr>
        <p:grpSpPr bwMode="auto">
          <a:xfrm>
            <a:off x="1439863" y="3314700"/>
            <a:ext cx="2271712" cy="3908425"/>
            <a:chOff x="899691" y="2071613"/>
            <a:chExt cx="1420176" cy="2443237"/>
          </a:xfrm>
        </p:grpSpPr>
        <p:sp>
          <p:nvSpPr>
            <p:cNvPr id="14" name="Rounded Rectangle 13"/>
            <p:cNvSpPr/>
            <p:nvPr/>
          </p:nvSpPr>
          <p:spPr>
            <a:xfrm>
              <a:off x="899691" y="2071613"/>
              <a:ext cx="1420176" cy="1638418"/>
            </a:xfrm>
            <a:prstGeom prst="roundRect">
              <a:avLst>
                <a:gd name="adj" fmla="val 4144"/>
              </a:avLst>
            </a:prstGeom>
            <a:solidFill>
              <a:srgbClr val="B75B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160" b="0" dirty="0">
                  <a:solidFill>
                    <a:schemeClr val="bg1"/>
                  </a:solidFill>
                  <a:latin typeface="Roboto Regular" charset="0"/>
                  <a:ea typeface="Roboto Regular" charset="0"/>
                  <a:cs typeface="Roboto Regular" charset="0"/>
                  <a:sym typeface="Pathway Gothic One"/>
                </a:rPr>
                <a:t>parking violation monitor</a:t>
              </a:r>
              <a:endParaRPr lang="en" sz="4160" b="0" dirty="0">
                <a:solidFill>
                  <a:schemeClr val="bg1"/>
                </a:solidFill>
                <a:latin typeface="Roboto Regular" charset="0"/>
                <a:ea typeface="Roboto Regular" charset="0"/>
                <a:cs typeface="Roboto Regular" charset="0"/>
                <a:sym typeface="Pathway Gothic One"/>
              </a:endParaRPr>
            </a:p>
          </p:txBody>
        </p:sp>
        <p:pic>
          <p:nvPicPr>
            <p:cNvPr id="47111" name="Picture 22"/>
            <p:cNvPicPr>
              <a:picLocks noChangeAspect="1"/>
            </p:cNvPicPr>
            <p:nvPr/>
          </p:nvPicPr>
          <p:blipFill>
            <a:blip r:embed="rId4">
              <a:extLst>
                <a:ext uri="{28A0092B-C50C-407E-A947-70E740481C1C}">
                  <a14:useLocalDpi xmlns:a14="http://schemas.microsoft.com/office/drawing/2010/main" val="0"/>
                </a:ext>
              </a:extLst>
            </a:blip>
            <a:srcRect l="797" r="74609"/>
            <a:stretch>
              <a:fillRect/>
            </a:stretch>
          </p:blipFill>
          <p:spPr bwMode="auto">
            <a:xfrm>
              <a:off x="1244265" y="3403889"/>
              <a:ext cx="724044" cy="11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82003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CHALLENGES AND CONTRIBUTIONS</a:t>
            </a:r>
            <a:endParaRPr lang="en-US" dirty="0"/>
          </a:p>
        </p:txBody>
      </p:sp>
      <p:sp>
        <p:nvSpPr>
          <p:cNvPr id="5" name="TextBox 4"/>
          <p:cNvSpPr txBox="1"/>
          <p:nvPr/>
        </p:nvSpPr>
        <p:spPr>
          <a:xfrm>
            <a:off x="1954213" y="2735418"/>
            <a:ext cx="11861800" cy="630942"/>
          </a:xfrm>
          <a:prstGeom prst="rect">
            <a:avLst/>
          </a:prstGeom>
          <a:noFill/>
        </p:spPr>
        <p:txBody>
          <a:bodyPr>
            <a:spAutoFit/>
          </a:bodyPr>
          <a:lstStyle/>
          <a:p>
            <a:pPr>
              <a:defRPr/>
            </a:pPr>
            <a:r>
              <a:rPr lang="en-US" sz="3500" dirty="0">
                <a:ln w="6350">
                  <a:noFill/>
                </a:ln>
                <a:solidFill>
                  <a:srgbClr val="B75B5B"/>
                </a:solidFill>
                <a:latin typeface="Roboto Regular" charset="0"/>
                <a:ea typeface="Roboto Regular" charset="0"/>
                <a:cs typeface="Roboto Regular" charset="0"/>
              </a:rPr>
              <a:t>Shares video stream processing of concurrent apps</a:t>
            </a:r>
            <a:endParaRPr lang="en-US" sz="3500" dirty="0">
              <a:ln w="6350">
                <a:noFill/>
              </a:ln>
              <a:solidFill>
                <a:srgbClr val="B75B5B"/>
              </a:solidFill>
              <a:latin typeface="Roboto Regular" charset="0"/>
              <a:ea typeface="Roboto Regular" charset="0"/>
              <a:cs typeface="Roboto Regular" charset="0"/>
            </a:endParaRPr>
          </a:p>
        </p:txBody>
      </p:sp>
      <p:sp>
        <p:nvSpPr>
          <p:cNvPr id="7" name="TextBox 6"/>
          <p:cNvSpPr txBox="1"/>
          <p:nvPr/>
        </p:nvSpPr>
        <p:spPr>
          <a:xfrm>
            <a:off x="1954213" y="3447111"/>
            <a:ext cx="11877675" cy="477054"/>
          </a:xfrm>
          <a:prstGeom prst="rect">
            <a:avLst/>
          </a:prstGeom>
          <a:noFill/>
        </p:spPr>
        <p:txBody>
          <a:bodyPr>
            <a:spAutoFit/>
          </a:bodyPr>
          <a:lstStyle/>
          <a:p>
            <a:pPr>
              <a:defRPr/>
            </a:pPr>
            <a:r>
              <a:rPr lang="en-US" sz="2500" b="0" dirty="0" smtClean="0">
                <a:ln w="6350">
                  <a:noFill/>
                </a:ln>
                <a:solidFill>
                  <a:schemeClr val="tx1">
                    <a:lumMod val="65000"/>
                    <a:lumOff val="35000"/>
                  </a:schemeClr>
                </a:solidFill>
                <a:latin typeface="Roboto Regular" charset="0"/>
                <a:ea typeface="Roboto Regular" charset="0"/>
                <a:cs typeface="Roboto Regular" charset="0"/>
              </a:rPr>
              <a:t>By sharing redundant computation</a:t>
            </a:r>
            <a:endParaRPr lang="en-US" sz="2500" b="0" dirty="0">
              <a:ln w="6350">
                <a:noFill/>
              </a:ln>
              <a:solidFill>
                <a:schemeClr val="tx1">
                  <a:lumMod val="65000"/>
                  <a:lumOff val="35000"/>
                </a:schemeClr>
              </a:solidFill>
              <a:latin typeface="Roboto Regular" charset="0"/>
              <a:ea typeface="Roboto Regular" charset="0"/>
              <a:cs typeface="Roboto Regular" charset="0"/>
            </a:endParaRPr>
          </a:p>
        </p:txBody>
      </p:sp>
      <p:sp>
        <p:nvSpPr>
          <p:cNvPr id="8" name="TextBox 7"/>
          <p:cNvSpPr txBox="1"/>
          <p:nvPr/>
        </p:nvSpPr>
        <p:spPr>
          <a:xfrm>
            <a:off x="1927225" y="5010434"/>
            <a:ext cx="11239500" cy="630942"/>
          </a:xfrm>
          <a:prstGeom prst="rect">
            <a:avLst/>
          </a:prstGeom>
          <a:noFill/>
        </p:spPr>
        <p:txBody>
          <a:bodyPr>
            <a:spAutoFit/>
          </a:bodyPr>
          <a:lstStyle/>
          <a:p>
            <a:pPr>
              <a:defRPr/>
            </a:pPr>
            <a:r>
              <a:rPr lang="en-US" sz="3500" dirty="0" smtClean="0">
                <a:ln w="6350">
                  <a:noFill/>
                </a:ln>
                <a:solidFill>
                  <a:srgbClr val="B75B5B"/>
                </a:solidFill>
                <a:latin typeface="Roboto Regular" charset="0"/>
                <a:ea typeface="Roboto Regular" charset="0"/>
                <a:cs typeface="Roboto Regular" charset="0"/>
              </a:rPr>
              <a:t>Adaptively tunes degree of specialization at runtime</a:t>
            </a:r>
            <a:endParaRPr lang="en-US" sz="3500" dirty="0">
              <a:ln w="6350">
                <a:noFill/>
              </a:ln>
              <a:solidFill>
                <a:srgbClr val="B75B5B"/>
              </a:solidFill>
              <a:latin typeface="Roboto Regular" charset="0"/>
              <a:ea typeface="Roboto Regular" charset="0"/>
              <a:cs typeface="Roboto Regular" charset="0"/>
            </a:endParaRPr>
          </a:p>
        </p:txBody>
      </p:sp>
      <p:sp>
        <p:nvSpPr>
          <p:cNvPr id="9" name="TextBox 8"/>
          <p:cNvSpPr txBox="1"/>
          <p:nvPr/>
        </p:nvSpPr>
        <p:spPr>
          <a:xfrm>
            <a:off x="1955006" y="5724960"/>
            <a:ext cx="11876088" cy="477054"/>
          </a:xfrm>
          <a:prstGeom prst="rect">
            <a:avLst/>
          </a:prstGeom>
          <a:noFill/>
        </p:spPr>
        <p:txBody>
          <a:bodyPr>
            <a:spAutoFit/>
          </a:bodyPr>
          <a:lstStyle/>
          <a:p>
            <a:pPr>
              <a:defRPr/>
            </a:pPr>
            <a:r>
              <a:rPr lang="en-US" sz="2500" b="0" dirty="0" smtClean="0">
                <a:ln w="6350">
                  <a:noFill/>
                </a:ln>
                <a:solidFill>
                  <a:schemeClr val="tx1">
                    <a:lumMod val="65000"/>
                    <a:lumOff val="35000"/>
                  </a:schemeClr>
                </a:solidFill>
                <a:latin typeface="Roboto Regular" charset="0"/>
                <a:ea typeface="Roboto Regular" charset="0"/>
                <a:cs typeface="Roboto Regular" charset="0"/>
              </a:rPr>
              <a:t>Based on resources available and deployed apps</a:t>
            </a:r>
            <a:endParaRPr lang="en-US" sz="2500" b="0" dirty="0" smtClean="0">
              <a:ln w="6350">
                <a:noFill/>
              </a:ln>
              <a:solidFill>
                <a:schemeClr val="tx1">
                  <a:lumMod val="65000"/>
                  <a:lumOff val="35000"/>
                </a:schemeClr>
              </a:solidFill>
              <a:latin typeface="Roboto Regular" charset="0"/>
              <a:ea typeface="Roboto Regular" charset="0"/>
              <a:cs typeface="Roboto Regular" charset="0"/>
            </a:endParaRPr>
          </a:p>
        </p:txBody>
      </p:sp>
      <p:grpSp>
        <p:nvGrpSpPr>
          <p:cNvPr id="10" name="Group 9"/>
          <p:cNvGrpSpPr>
            <a:grpSpLocks/>
          </p:cNvGrpSpPr>
          <p:nvPr/>
        </p:nvGrpSpPr>
        <p:grpSpPr bwMode="auto">
          <a:xfrm>
            <a:off x="827827" y="2904710"/>
            <a:ext cx="1126386" cy="862819"/>
            <a:chOff x="565124" y="1250495"/>
            <a:chExt cx="703463" cy="539146"/>
          </a:xfrm>
        </p:grpSpPr>
        <p:sp>
          <p:nvSpPr>
            <p:cNvPr id="11" name="Oval 10"/>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12"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grpSp>
        <p:nvGrpSpPr>
          <p:cNvPr id="13" name="Group 5"/>
          <p:cNvGrpSpPr>
            <a:grpSpLocks/>
          </p:cNvGrpSpPr>
          <p:nvPr/>
        </p:nvGrpSpPr>
        <p:grpSpPr bwMode="auto">
          <a:xfrm>
            <a:off x="870898" y="5226148"/>
            <a:ext cx="1126386" cy="862819"/>
            <a:chOff x="565124" y="1250495"/>
            <a:chExt cx="703463" cy="539146"/>
          </a:xfrm>
        </p:grpSpPr>
        <p:sp>
          <p:nvSpPr>
            <p:cNvPr id="14" name="Oval 13"/>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15"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Tree>
    <p:extLst>
      <p:ext uri="{BB962C8B-B14F-4D97-AF65-F5344CB8AC3E}">
        <p14:creationId xmlns:p14="http://schemas.microsoft.com/office/powerpoint/2010/main" val="7670101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EXAMPLE VIDEO ANALYSIS PIPELINE</a:t>
            </a:r>
            <a:endParaRPr lang="en-US" dirty="0"/>
          </a:p>
        </p:txBody>
      </p:sp>
      <p:cxnSp>
        <p:nvCxnSpPr>
          <p:cNvPr id="16" name="Shape 92"/>
          <p:cNvCxnSpPr>
            <a:cxnSpLocks noChangeShapeType="1"/>
          </p:cNvCxnSpPr>
          <p:nvPr/>
        </p:nvCxnSpPr>
        <p:spPr bwMode="auto">
          <a:xfrm>
            <a:off x="2643188" y="3972594"/>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7" name="Shape 92"/>
          <p:cNvCxnSpPr>
            <a:cxnSpLocks noChangeShapeType="1"/>
          </p:cNvCxnSpPr>
          <p:nvPr/>
        </p:nvCxnSpPr>
        <p:spPr bwMode="auto">
          <a:xfrm>
            <a:off x="5465763" y="3972594"/>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8" name="Shape 94"/>
          <p:cNvCxnSpPr>
            <a:cxnSpLocks noChangeShapeType="1"/>
          </p:cNvCxnSpPr>
          <p:nvPr/>
        </p:nvCxnSpPr>
        <p:spPr bwMode="auto">
          <a:xfrm>
            <a:off x="11137900" y="3972594"/>
            <a:ext cx="477838"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9" name="Shape 95"/>
          <p:cNvCxnSpPr>
            <a:cxnSpLocks noChangeShapeType="1"/>
          </p:cNvCxnSpPr>
          <p:nvPr/>
        </p:nvCxnSpPr>
        <p:spPr bwMode="auto">
          <a:xfrm>
            <a:off x="8288338" y="3972594"/>
            <a:ext cx="4762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20" name="Shape 85"/>
          <p:cNvSpPr/>
          <p:nvPr/>
        </p:nvSpPr>
        <p:spPr>
          <a:xfrm>
            <a:off x="2763838" y="2708944"/>
            <a:ext cx="11423650" cy="3409950"/>
          </a:xfrm>
          <a:prstGeom prst="rect">
            <a:avLst/>
          </a:prstGeom>
          <a:noFill/>
          <a:ln w="28575" cap="rnd" cmpd="sng">
            <a:solidFill>
              <a:schemeClr val="dk2"/>
            </a:solidFill>
            <a:prstDash val="dash"/>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solidFill>
                <a:schemeClr val="tx1">
                  <a:lumMod val="65000"/>
                  <a:lumOff val="35000"/>
                </a:schemeClr>
              </a:solidFill>
              <a:latin typeface="Avenir Next Condensed Regular" charset="0"/>
              <a:ea typeface="Avenir Next Condensed Regular" charset="0"/>
              <a:cs typeface="Avenir Next Condensed Regular" charset="0"/>
            </a:endParaRPr>
          </a:p>
        </p:txBody>
      </p:sp>
      <p:sp>
        <p:nvSpPr>
          <p:cNvPr id="21" name="Shape 87"/>
          <p:cNvSpPr txBox="1"/>
          <p:nvPr/>
        </p:nvSpPr>
        <p:spPr>
          <a:xfrm>
            <a:off x="2874963" y="5050507"/>
            <a:ext cx="5240337" cy="985837"/>
          </a:xfrm>
          <a:prstGeom prst="rect">
            <a:avLst/>
          </a:prstGeom>
          <a:noFill/>
          <a:ln>
            <a:noFill/>
          </a:ln>
        </p:spPr>
        <p:txBody>
          <a:bodyPr spcFirstLastPara="1" lIns="146280" tIns="146280" rIns="146280" bIns="146280"/>
          <a:lstStyle/>
          <a:p>
            <a:pPr algn="ctr">
              <a:spcBef>
                <a:spcPts val="0"/>
              </a:spcBef>
              <a:spcAft>
                <a:spcPts val="0"/>
              </a:spcAft>
              <a:defRPr/>
            </a:pPr>
            <a:r>
              <a:rPr lang="en" sz="56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rPr>
              <a:t>Edge Node</a:t>
            </a:r>
            <a:endParaRPr sz="56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endParaRPr>
          </a:p>
        </p:txBody>
      </p:sp>
      <p:sp>
        <p:nvSpPr>
          <p:cNvPr id="22" name="Shape 89"/>
          <p:cNvSpPr/>
          <p:nvPr/>
        </p:nvSpPr>
        <p:spPr>
          <a:xfrm>
            <a:off x="3094038" y="3134394"/>
            <a:ext cx="2371725"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 sz="3200" b="0" dirty="0">
                <a:solidFill>
                  <a:schemeClr val="bg1"/>
                </a:solidFill>
                <a:latin typeface="Roboto Regular" charset="0"/>
                <a:ea typeface="Roboto Regular" charset="0"/>
                <a:cs typeface="Roboto Regular" charset="0"/>
                <a:sym typeface="Pathway Gothic One"/>
              </a:rPr>
              <a:t>D</a:t>
            </a:r>
            <a:r>
              <a:rPr lang="en-US" sz="3200" b="0" dirty="0" err="1">
                <a:solidFill>
                  <a:schemeClr val="bg1"/>
                </a:solidFill>
                <a:latin typeface="Roboto Regular" charset="0"/>
                <a:ea typeface="Roboto Regular" charset="0"/>
                <a:cs typeface="Roboto Regular" charset="0"/>
                <a:sym typeface="Pathway Gothic One"/>
              </a:rPr>
              <a:t>ecode</a:t>
            </a:r>
            <a:endParaRPr lang="en" sz="3200" b="0" dirty="0">
              <a:solidFill>
                <a:schemeClr val="bg1"/>
              </a:solidFill>
              <a:latin typeface="Roboto Regular" charset="0"/>
              <a:ea typeface="Roboto Regular" charset="0"/>
              <a:cs typeface="Roboto Regular" charset="0"/>
              <a:sym typeface="Pathway Gothic One"/>
            </a:endParaRPr>
          </a:p>
        </p:txBody>
      </p:sp>
      <p:sp>
        <p:nvSpPr>
          <p:cNvPr id="23" name="Shape 90"/>
          <p:cNvSpPr/>
          <p:nvPr/>
        </p:nvSpPr>
        <p:spPr>
          <a:xfrm>
            <a:off x="11615738" y="3134394"/>
            <a:ext cx="2373312"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200" b="0" dirty="0">
                <a:solidFill>
                  <a:schemeClr val="bg1"/>
                </a:solidFill>
                <a:latin typeface="Roboto Regular" charset="0"/>
                <a:ea typeface="Roboto Regular" charset="0"/>
                <a:cs typeface="Roboto Regular" charset="0"/>
                <a:sym typeface="Pathway Gothic One"/>
              </a:rPr>
              <a:t>Post-process</a:t>
            </a:r>
            <a:endParaRPr lang="en" sz="3200" b="0" dirty="0">
              <a:solidFill>
                <a:schemeClr val="bg1"/>
              </a:solidFill>
              <a:latin typeface="Roboto Regular" charset="0"/>
              <a:ea typeface="Roboto Regular" charset="0"/>
              <a:cs typeface="Roboto Regular" charset="0"/>
              <a:sym typeface="Pathway Gothic One"/>
            </a:endParaRPr>
          </a:p>
        </p:txBody>
      </p:sp>
      <p:sp>
        <p:nvSpPr>
          <p:cNvPr id="24" name="Shape 91"/>
          <p:cNvSpPr/>
          <p:nvPr/>
        </p:nvSpPr>
        <p:spPr>
          <a:xfrm>
            <a:off x="5916613" y="3134394"/>
            <a:ext cx="2371725"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200" b="0" dirty="0">
                <a:solidFill>
                  <a:schemeClr val="bg1"/>
                </a:solidFill>
                <a:latin typeface="Roboto Regular" charset="0"/>
                <a:ea typeface="Roboto Regular" charset="0"/>
                <a:cs typeface="Roboto Regular" charset="0"/>
                <a:sym typeface="Pathway Gothic One"/>
              </a:rPr>
              <a:t>Transform</a:t>
            </a:r>
            <a:endParaRPr lang="en" sz="3200" b="0" dirty="0">
              <a:solidFill>
                <a:schemeClr val="bg1"/>
              </a:solidFill>
              <a:latin typeface="Roboto Regular" charset="0"/>
              <a:ea typeface="Roboto Regular" charset="0"/>
              <a:cs typeface="Roboto Regular" charset="0"/>
              <a:sym typeface="Pathway Gothic One"/>
            </a:endParaRPr>
          </a:p>
        </p:txBody>
      </p:sp>
      <p:sp>
        <p:nvSpPr>
          <p:cNvPr id="25" name="Shape 93"/>
          <p:cNvSpPr/>
          <p:nvPr/>
        </p:nvSpPr>
        <p:spPr>
          <a:xfrm>
            <a:off x="8764588" y="3134394"/>
            <a:ext cx="2373312" cy="16764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200" b="0" dirty="0">
                <a:solidFill>
                  <a:schemeClr val="bg1"/>
                </a:solidFill>
                <a:latin typeface="Roboto Regular" charset="0"/>
                <a:ea typeface="Roboto Regular" charset="0"/>
                <a:cs typeface="Roboto Regular" charset="0"/>
                <a:sym typeface="Pathway Gothic One"/>
              </a:rPr>
              <a:t>Classify</a:t>
            </a:r>
            <a:endParaRPr lang="en" sz="3200" b="0" dirty="0">
              <a:solidFill>
                <a:schemeClr val="bg1"/>
              </a:solidFill>
              <a:latin typeface="Roboto Regular" charset="0"/>
              <a:ea typeface="Roboto Regular" charset="0"/>
              <a:cs typeface="Roboto Regular" charset="0"/>
              <a:sym typeface="Pathway Gothic One"/>
            </a:endParaRPr>
          </a:p>
        </p:txBody>
      </p:sp>
      <p:pic>
        <p:nvPicPr>
          <p:cNvPr id="26"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2125" y="3291557"/>
            <a:ext cx="2271713" cy="1362075"/>
          </a:xfrm>
          <a:prstGeom prst="rect">
            <a:avLst/>
          </a:prstGeom>
          <a:solidFill>
            <a:schemeClr val="bg1"/>
          </a:solidFill>
          <a:ln>
            <a:noFill/>
          </a:ln>
          <a:extLst/>
        </p:spPr>
      </p:pic>
    </p:spTree>
    <p:extLst>
      <p:ext uri="{BB962C8B-B14F-4D97-AF65-F5344CB8AC3E}">
        <p14:creationId xmlns:p14="http://schemas.microsoft.com/office/powerpoint/2010/main" val="5291713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DNN IS THE PRIMARY COST OF THE PIPELINE</a:t>
            </a:r>
            <a:endParaRPr lang="en-US" dirty="0"/>
          </a:p>
        </p:txBody>
      </p:sp>
      <p:cxnSp>
        <p:nvCxnSpPr>
          <p:cNvPr id="15" name="Shape 92"/>
          <p:cNvCxnSpPr>
            <a:cxnSpLocks noChangeShapeType="1"/>
          </p:cNvCxnSpPr>
          <p:nvPr/>
        </p:nvCxnSpPr>
        <p:spPr bwMode="auto">
          <a:xfrm>
            <a:off x="2643188"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7" name="Shape 92"/>
          <p:cNvCxnSpPr>
            <a:cxnSpLocks noChangeShapeType="1"/>
          </p:cNvCxnSpPr>
          <p:nvPr/>
        </p:nvCxnSpPr>
        <p:spPr bwMode="auto">
          <a:xfrm>
            <a:off x="3419475" y="4670425"/>
            <a:ext cx="4492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8" name="Shape 92"/>
          <p:cNvCxnSpPr>
            <a:cxnSpLocks noChangeShapeType="1"/>
          </p:cNvCxnSpPr>
          <p:nvPr/>
        </p:nvCxnSpPr>
        <p:spPr bwMode="auto">
          <a:xfrm>
            <a:off x="4194175"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9" name="Shape 92"/>
          <p:cNvCxnSpPr>
            <a:cxnSpLocks noChangeShapeType="1"/>
          </p:cNvCxnSpPr>
          <p:nvPr/>
        </p:nvCxnSpPr>
        <p:spPr bwMode="auto">
          <a:xfrm>
            <a:off x="13201650"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30" name="Shape 89">
            <a:extLst>
              <a:ext uri="{FF2B5EF4-FFF2-40B4-BE49-F238E27FC236}"/>
            </a:extLst>
          </p:cNvPr>
          <p:cNvSpPr/>
          <p:nvPr/>
        </p:nvSpPr>
        <p:spPr>
          <a:xfrm>
            <a:off x="3094038"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31" name="Shape 93"/>
          <p:cNvSpPr>
            <a:spLocks noChangeArrowheads="1"/>
          </p:cNvSpPr>
          <p:nvPr/>
        </p:nvSpPr>
        <p:spPr bwMode="auto">
          <a:xfrm>
            <a:off x="4645025" y="3832225"/>
            <a:ext cx="8556625" cy="1676400"/>
          </a:xfrm>
          <a:prstGeom prst="roundRect">
            <a:avLst>
              <a:gd name="adj" fmla="val 8222"/>
            </a:avLst>
          </a:prstGeom>
          <a:solidFill>
            <a:srgbClr val="7FC525"/>
          </a:solidFill>
          <a:ln>
            <a:noFill/>
          </a:ln>
          <a:extLst>
            <a:ext uri="{91240B29-F687-4F45-9708-019B960494DF}">
              <a14:hiddenLine xmlns:a14="http://schemas.microsoft.com/office/drawing/2010/main" w="19050">
                <a:solidFill>
                  <a:srgbClr val="000000"/>
                </a:solidFill>
                <a:round/>
                <a:headEnd/>
                <a:tailEnd/>
              </a14:hiddenLine>
            </a:ext>
          </a:extLst>
        </p:spPr>
        <p:txBody>
          <a:bodyPr lIns="146280" tIns="146280" rIns="146280" bIns="146280" anchor="ctr"/>
          <a:lstStyle/>
          <a:p>
            <a:pPr algn="ctr"/>
            <a:r>
              <a:rPr lang="en-US" altLang="x-none" sz="5600" b="0" dirty="0">
                <a:solidFill>
                  <a:schemeClr val="bg1"/>
                </a:solidFill>
                <a:latin typeface="Roboto Regular" charset="0"/>
                <a:ea typeface="Roboto Regular" charset="0"/>
                <a:cs typeface="Roboto Regular" charset="0"/>
                <a:sym typeface="Pathway Gothic One" charset="0"/>
              </a:rPr>
              <a:t>Classify (DNN)</a:t>
            </a:r>
            <a:endParaRPr lang="en" altLang="x-none" sz="5600" b="0" dirty="0">
              <a:solidFill>
                <a:schemeClr val="bg1"/>
              </a:solidFill>
              <a:latin typeface="Roboto Regular" charset="0"/>
              <a:ea typeface="Roboto Regular" charset="0"/>
              <a:cs typeface="Roboto Regular" charset="0"/>
              <a:sym typeface="Pathway Gothic One" charset="0"/>
            </a:endParaRPr>
          </a:p>
        </p:txBody>
      </p:sp>
      <p:pic>
        <p:nvPicPr>
          <p:cNvPr id="32"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2125" y="3989388"/>
            <a:ext cx="22717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Shape 89">
            <a:extLst>
              <a:ext uri="{FF2B5EF4-FFF2-40B4-BE49-F238E27FC236}"/>
            </a:extLst>
          </p:cNvPr>
          <p:cNvSpPr/>
          <p:nvPr/>
        </p:nvSpPr>
        <p:spPr>
          <a:xfrm>
            <a:off x="3868738"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34" name="Shape 89">
            <a:extLst>
              <a:ext uri="{FF2B5EF4-FFF2-40B4-BE49-F238E27FC236}"/>
            </a:extLst>
          </p:cNvPr>
          <p:cNvSpPr/>
          <p:nvPr/>
        </p:nvSpPr>
        <p:spPr>
          <a:xfrm>
            <a:off x="13652500"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Tree>
    <p:extLst>
      <p:ext uri="{BB962C8B-B14F-4D97-AF65-F5344CB8AC3E}">
        <p14:creationId xmlns:p14="http://schemas.microsoft.com/office/powerpoint/2010/main" val="1279916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DNN IS THE PRIMARY COST OF THE PIPELINE</a:t>
            </a:r>
            <a:endParaRPr lang="en-US" dirty="0"/>
          </a:p>
        </p:txBody>
      </p:sp>
      <p:cxnSp>
        <p:nvCxnSpPr>
          <p:cNvPr id="13" name="Shape 92"/>
          <p:cNvCxnSpPr>
            <a:cxnSpLocks noChangeShapeType="1"/>
          </p:cNvCxnSpPr>
          <p:nvPr/>
        </p:nvCxnSpPr>
        <p:spPr bwMode="auto">
          <a:xfrm>
            <a:off x="2643188"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4" name="Shape 92"/>
          <p:cNvCxnSpPr>
            <a:cxnSpLocks noChangeShapeType="1"/>
          </p:cNvCxnSpPr>
          <p:nvPr/>
        </p:nvCxnSpPr>
        <p:spPr bwMode="auto">
          <a:xfrm>
            <a:off x="3419475" y="4670425"/>
            <a:ext cx="4492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6" name="Shape 92"/>
          <p:cNvCxnSpPr>
            <a:cxnSpLocks noChangeShapeType="1"/>
          </p:cNvCxnSpPr>
          <p:nvPr/>
        </p:nvCxnSpPr>
        <p:spPr bwMode="auto">
          <a:xfrm>
            <a:off x="13201650"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7" name="Shape 92"/>
          <p:cNvCxnSpPr>
            <a:cxnSpLocks noChangeShapeType="1"/>
          </p:cNvCxnSpPr>
          <p:nvPr/>
        </p:nvCxnSpPr>
        <p:spPr bwMode="auto">
          <a:xfrm>
            <a:off x="13201650" y="2825750"/>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8" name="Shape 92"/>
          <p:cNvCxnSpPr>
            <a:cxnSpLocks noChangeShapeType="1"/>
          </p:cNvCxnSpPr>
          <p:nvPr/>
        </p:nvCxnSpPr>
        <p:spPr bwMode="auto">
          <a:xfrm>
            <a:off x="13201650" y="6515100"/>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9" name="Shape 92"/>
          <p:cNvCxnSpPr>
            <a:cxnSpLocks/>
          </p:cNvCxnSpPr>
          <p:nvPr/>
        </p:nvCxnSpPr>
        <p:spPr bwMode="auto">
          <a:xfrm flipV="1">
            <a:off x="4205288" y="2825750"/>
            <a:ext cx="439737" cy="184467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0" name="Shape 92"/>
          <p:cNvCxnSpPr>
            <a:cxnSpLocks/>
          </p:cNvCxnSpPr>
          <p:nvPr/>
        </p:nvCxnSpPr>
        <p:spPr bwMode="auto">
          <a:xfrm>
            <a:off x="4205288" y="4670425"/>
            <a:ext cx="439737"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1" name="Shape 92"/>
          <p:cNvCxnSpPr>
            <a:cxnSpLocks/>
          </p:cNvCxnSpPr>
          <p:nvPr/>
        </p:nvCxnSpPr>
        <p:spPr bwMode="auto">
          <a:xfrm>
            <a:off x="4205288" y="4670425"/>
            <a:ext cx="439737" cy="184467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22" name="Shape 89">
            <a:extLst>
              <a:ext uri="{FF2B5EF4-FFF2-40B4-BE49-F238E27FC236}"/>
            </a:extLst>
          </p:cNvPr>
          <p:cNvSpPr/>
          <p:nvPr/>
        </p:nvSpPr>
        <p:spPr>
          <a:xfrm>
            <a:off x="3094038"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23" name="Shape 93"/>
          <p:cNvSpPr>
            <a:spLocks noChangeArrowheads="1"/>
          </p:cNvSpPr>
          <p:nvPr/>
        </p:nvSpPr>
        <p:spPr bwMode="auto">
          <a:xfrm>
            <a:off x="4645025" y="3832225"/>
            <a:ext cx="8556625" cy="1676400"/>
          </a:xfrm>
          <a:prstGeom prst="roundRect">
            <a:avLst>
              <a:gd name="adj" fmla="val 8222"/>
            </a:avLst>
          </a:prstGeom>
          <a:solidFill>
            <a:srgbClr val="7FC525"/>
          </a:solidFill>
          <a:ln>
            <a:noFill/>
          </a:ln>
          <a:extLst>
            <a:ext uri="{91240B29-F687-4F45-9708-019B960494DF}">
              <a14:hiddenLine xmlns:a14="http://schemas.microsoft.com/office/drawing/2010/main" w="19050">
                <a:solidFill>
                  <a:srgbClr val="000000"/>
                </a:solidFill>
                <a:round/>
                <a:headEnd/>
                <a:tailEnd/>
              </a14:hiddenLine>
            </a:ext>
          </a:extLst>
        </p:spPr>
        <p:txBody>
          <a:bodyPr lIns="146280" tIns="146280" rIns="146280" bIns="146280" anchor="ctr"/>
          <a:lstStyle/>
          <a:p>
            <a:pPr algn="ctr"/>
            <a:r>
              <a:rPr lang="en-US" altLang="x-none" sz="5600" b="0" dirty="0">
                <a:solidFill>
                  <a:schemeClr val="bg1"/>
                </a:solidFill>
                <a:latin typeface="Roboto Regular" charset="0"/>
                <a:ea typeface="Roboto Regular" charset="0"/>
                <a:cs typeface="Roboto Regular" charset="0"/>
                <a:sym typeface="Pathway Gothic One" charset="0"/>
              </a:rPr>
              <a:t>Classify (DNN)</a:t>
            </a:r>
            <a:endParaRPr lang="en" altLang="x-none" sz="5600" b="0" dirty="0">
              <a:solidFill>
                <a:schemeClr val="bg1"/>
              </a:solidFill>
              <a:latin typeface="Roboto Regular" charset="0"/>
              <a:ea typeface="Roboto Regular" charset="0"/>
              <a:cs typeface="Roboto Regular" charset="0"/>
              <a:sym typeface="Pathway Gothic One" charset="0"/>
            </a:endParaRPr>
          </a:p>
        </p:txBody>
      </p:sp>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2125" y="3989388"/>
            <a:ext cx="22717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hape 89">
            <a:extLst>
              <a:ext uri="{FF2B5EF4-FFF2-40B4-BE49-F238E27FC236}"/>
            </a:extLst>
          </p:cNvPr>
          <p:cNvSpPr/>
          <p:nvPr/>
        </p:nvSpPr>
        <p:spPr>
          <a:xfrm>
            <a:off x="3868738"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26" name="Shape 89">
            <a:extLst>
              <a:ext uri="{FF2B5EF4-FFF2-40B4-BE49-F238E27FC236}"/>
            </a:extLst>
          </p:cNvPr>
          <p:cNvSpPr/>
          <p:nvPr/>
        </p:nvSpPr>
        <p:spPr>
          <a:xfrm>
            <a:off x="13652500"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35" name="Shape 93"/>
          <p:cNvSpPr>
            <a:spLocks noChangeArrowheads="1"/>
          </p:cNvSpPr>
          <p:nvPr/>
        </p:nvSpPr>
        <p:spPr bwMode="auto">
          <a:xfrm>
            <a:off x="4645025" y="1987550"/>
            <a:ext cx="8556625" cy="1676400"/>
          </a:xfrm>
          <a:prstGeom prst="roundRect">
            <a:avLst>
              <a:gd name="adj" fmla="val 8222"/>
            </a:avLst>
          </a:prstGeom>
          <a:solidFill>
            <a:srgbClr val="7FC525"/>
          </a:solidFill>
          <a:ln>
            <a:noFill/>
          </a:ln>
          <a:extLst>
            <a:ext uri="{91240B29-F687-4F45-9708-019B960494DF}">
              <a14:hiddenLine xmlns:a14="http://schemas.microsoft.com/office/drawing/2010/main" w="19050">
                <a:solidFill>
                  <a:srgbClr val="000000"/>
                </a:solidFill>
                <a:round/>
                <a:headEnd/>
                <a:tailEnd/>
              </a14:hiddenLine>
            </a:ext>
          </a:extLst>
        </p:spPr>
        <p:txBody>
          <a:bodyPr lIns="146280" tIns="146280" rIns="146280" bIns="146280" anchor="ctr"/>
          <a:lstStyle/>
          <a:p>
            <a:pPr algn="ctr"/>
            <a:r>
              <a:rPr lang="en-US" altLang="x-none" sz="5600" b="0" dirty="0">
                <a:solidFill>
                  <a:schemeClr val="bg1"/>
                </a:solidFill>
                <a:latin typeface="Roboto Regular" charset="0"/>
                <a:ea typeface="Roboto Regular" charset="0"/>
                <a:cs typeface="Roboto Regular" charset="0"/>
                <a:sym typeface="Pathway Gothic One" charset="0"/>
              </a:rPr>
              <a:t>Classify (DNN)</a:t>
            </a:r>
            <a:endParaRPr lang="en" altLang="x-none" sz="5600" b="0" dirty="0">
              <a:solidFill>
                <a:schemeClr val="bg1"/>
              </a:solidFill>
              <a:latin typeface="Roboto Regular" charset="0"/>
              <a:ea typeface="Roboto Regular" charset="0"/>
              <a:cs typeface="Roboto Regular" charset="0"/>
              <a:sym typeface="Pathway Gothic One" charset="0"/>
            </a:endParaRPr>
          </a:p>
        </p:txBody>
      </p:sp>
      <p:sp>
        <p:nvSpPr>
          <p:cNvPr id="36" name="Shape 89">
            <a:extLst>
              <a:ext uri="{FF2B5EF4-FFF2-40B4-BE49-F238E27FC236}"/>
            </a:extLst>
          </p:cNvPr>
          <p:cNvSpPr/>
          <p:nvPr/>
        </p:nvSpPr>
        <p:spPr>
          <a:xfrm>
            <a:off x="13652500" y="1987550"/>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37" name="Shape 93"/>
          <p:cNvSpPr>
            <a:spLocks noChangeArrowheads="1"/>
          </p:cNvSpPr>
          <p:nvPr/>
        </p:nvSpPr>
        <p:spPr bwMode="auto">
          <a:xfrm>
            <a:off x="4645025" y="5678488"/>
            <a:ext cx="8556625" cy="1674812"/>
          </a:xfrm>
          <a:prstGeom prst="roundRect">
            <a:avLst>
              <a:gd name="adj" fmla="val 8222"/>
            </a:avLst>
          </a:prstGeom>
          <a:solidFill>
            <a:srgbClr val="7FC525"/>
          </a:solidFill>
          <a:ln>
            <a:noFill/>
          </a:ln>
          <a:extLst>
            <a:ext uri="{91240B29-F687-4F45-9708-019B960494DF}">
              <a14:hiddenLine xmlns:a14="http://schemas.microsoft.com/office/drawing/2010/main" w="19050">
                <a:solidFill>
                  <a:srgbClr val="000000"/>
                </a:solidFill>
                <a:round/>
                <a:headEnd/>
                <a:tailEnd/>
              </a14:hiddenLine>
            </a:ext>
          </a:extLst>
        </p:spPr>
        <p:txBody>
          <a:bodyPr lIns="146280" tIns="146280" rIns="146280" bIns="146280" anchor="ctr"/>
          <a:lstStyle/>
          <a:p>
            <a:pPr algn="ctr"/>
            <a:r>
              <a:rPr lang="en-US" altLang="x-none" sz="5600" b="0" dirty="0">
                <a:solidFill>
                  <a:schemeClr val="bg1"/>
                </a:solidFill>
                <a:latin typeface="Roboto Regular" charset="0"/>
                <a:ea typeface="Roboto Regular" charset="0"/>
                <a:cs typeface="Roboto Regular" charset="0"/>
                <a:sym typeface="Pathway Gothic One" charset="0"/>
              </a:rPr>
              <a:t>Classify (DNN)</a:t>
            </a:r>
            <a:endParaRPr lang="en" altLang="x-none" sz="5600" b="0" dirty="0">
              <a:solidFill>
                <a:schemeClr val="bg1"/>
              </a:solidFill>
              <a:latin typeface="Roboto Regular" charset="0"/>
              <a:ea typeface="Roboto Regular" charset="0"/>
              <a:cs typeface="Roboto Regular" charset="0"/>
              <a:sym typeface="Pathway Gothic One" charset="0"/>
            </a:endParaRPr>
          </a:p>
        </p:txBody>
      </p:sp>
      <p:sp>
        <p:nvSpPr>
          <p:cNvPr id="38" name="Shape 89">
            <a:extLst>
              <a:ext uri="{FF2B5EF4-FFF2-40B4-BE49-F238E27FC236}"/>
            </a:extLst>
          </p:cNvPr>
          <p:cNvSpPr/>
          <p:nvPr/>
        </p:nvSpPr>
        <p:spPr>
          <a:xfrm>
            <a:off x="13652500" y="5678488"/>
            <a:ext cx="336550"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Tree>
    <p:extLst>
      <p:ext uri="{BB962C8B-B14F-4D97-AF65-F5344CB8AC3E}">
        <p14:creationId xmlns:p14="http://schemas.microsoft.com/office/powerpoint/2010/main" val="965307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CONDITIONS CHANGE OVER </a:t>
            </a:r>
            <a:r>
              <a:rPr lang="en-US" dirty="0" smtClean="0"/>
              <a:t>TIME</a:t>
            </a:r>
            <a:endParaRPr lang="en-US" dirty="0"/>
          </a:p>
        </p:txBody>
      </p:sp>
      <p:sp>
        <p:nvSpPr>
          <p:cNvPr id="11" name="Content Placeholder 2"/>
          <p:cNvSpPr txBox="1">
            <a:spLocks/>
          </p:cNvSpPr>
          <p:nvPr/>
        </p:nvSpPr>
        <p:spPr bwMode="auto">
          <a:xfrm>
            <a:off x="1492251" y="2192338"/>
            <a:ext cx="6378575" cy="52212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pPr>
            <a:r>
              <a:rPr lang="en-US" altLang="x-none" sz="3700" b="1" dirty="0" smtClean="0">
                <a:solidFill>
                  <a:schemeClr val="bg1">
                    <a:lumMod val="85000"/>
                  </a:schemeClr>
                </a:solidFill>
              </a:rPr>
              <a:t>Over course of training</a:t>
            </a:r>
          </a:p>
          <a:p>
            <a:pPr marL="0" indent="0">
              <a:buFont typeface="Arial" charset="0"/>
              <a:buNone/>
            </a:pPr>
            <a:endParaRPr lang="en-US" altLang="x-none" sz="2000" b="1" dirty="0" smtClean="0">
              <a:solidFill>
                <a:schemeClr val="bg1">
                  <a:lumMod val="85000"/>
                </a:schemeClr>
              </a:solidFill>
            </a:endParaRPr>
          </a:p>
          <a:p>
            <a:pPr marL="0" indent="0">
              <a:buFont typeface="Arial" charset="0"/>
              <a:buNone/>
            </a:pPr>
            <a:r>
              <a:rPr lang="en-US" altLang="x-none" sz="3500" dirty="0" smtClean="0">
                <a:solidFill>
                  <a:schemeClr val="bg1">
                    <a:lumMod val="85000"/>
                  </a:schemeClr>
                </a:solidFill>
              </a:rPr>
              <a:t>Magnitude of gradients</a:t>
            </a:r>
          </a:p>
          <a:p>
            <a:pPr marL="0" indent="0">
              <a:buFont typeface="Arial" charset="0"/>
              <a:buNone/>
            </a:pPr>
            <a:r>
              <a:rPr lang="en-US" altLang="x-none" sz="3500" dirty="0" smtClean="0">
                <a:solidFill>
                  <a:schemeClr val="bg1">
                    <a:lumMod val="85000"/>
                  </a:schemeClr>
                </a:solidFill>
              </a:rPr>
              <a:t>Magnitude of losses</a:t>
            </a:r>
          </a:p>
          <a:p>
            <a:pPr marL="0" indent="0">
              <a:buFont typeface="Arial" charset="0"/>
              <a:buNone/>
            </a:pPr>
            <a:r>
              <a:rPr lang="en-US" altLang="x-none" sz="3500" dirty="0" smtClean="0">
                <a:solidFill>
                  <a:schemeClr val="bg1">
                    <a:lumMod val="85000"/>
                  </a:schemeClr>
                </a:solidFill>
              </a:rPr>
              <a:t>Training loss</a:t>
            </a:r>
          </a:p>
          <a:p>
            <a:pPr marL="0" indent="0">
              <a:buFont typeface="Arial" charset="0"/>
              <a:buNone/>
            </a:pPr>
            <a:r>
              <a:rPr lang="en-US" altLang="x-none" sz="3500" dirty="0" smtClean="0">
                <a:solidFill>
                  <a:schemeClr val="bg1">
                    <a:lumMod val="85000"/>
                  </a:schemeClr>
                </a:solidFill>
              </a:rPr>
              <a:t>Test loss</a:t>
            </a:r>
          </a:p>
          <a:p>
            <a:pPr marL="0" indent="0">
              <a:buFont typeface="Arial" charset="0"/>
              <a:buNone/>
            </a:pPr>
            <a:r>
              <a:rPr lang="en-US" altLang="x-none" sz="3500" dirty="0" smtClean="0">
                <a:solidFill>
                  <a:schemeClr val="bg1">
                    <a:lumMod val="85000"/>
                  </a:schemeClr>
                </a:solidFill>
              </a:rPr>
              <a:t>Training error</a:t>
            </a:r>
          </a:p>
          <a:p>
            <a:pPr marL="0" indent="0">
              <a:buFont typeface="Arial" charset="0"/>
              <a:buNone/>
            </a:pPr>
            <a:r>
              <a:rPr lang="en-US" altLang="x-none" sz="3500" dirty="0" smtClean="0">
                <a:solidFill>
                  <a:schemeClr val="bg1">
                    <a:lumMod val="85000"/>
                  </a:schemeClr>
                </a:solidFill>
              </a:rPr>
              <a:t>Test error</a:t>
            </a:r>
          </a:p>
          <a:p>
            <a:pPr marL="0" indent="0">
              <a:buFont typeface="Arial" charset="0"/>
              <a:buNone/>
            </a:pPr>
            <a:r>
              <a:rPr lang="mr-IN" altLang="x-none" sz="3500" dirty="0" smtClean="0">
                <a:solidFill>
                  <a:schemeClr val="bg1">
                    <a:lumMod val="85000"/>
                  </a:schemeClr>
                </a:solidFill>
                <a:ea typeface="Mangal" charset="0"/>
              </a:rPr>
              <a:t>…</a:t>
            </a:r>
            <a:endParaRPr lang="en-US" altLang="x-none" sz="3500" dirty="0" smtClean="0">
              <a:solidFill>
                <a:schemeClr val="bg1">
                  <a:lumMod val="85000"/>
                </a:schemeClr>
              </a:solidFill>
            </a:endParaRPr>
          </a:p>
          <a:p>
            <a:pPr marL="0" indent="0">
              <a:buFont typeface="Arial" charset="0"/>
              <a:buNone/>
            </a:pPr>
            <a:endParaRPr lang="en-US" altLang="x-none" sz="3500" b="1" dirty="0">
              <a:solidFill>
                <a:schemeClr val="bg1">
                  <a:lumMod val="85000"/>
                </a:schemeClr>
              </a:solidFill>
            </a:endParaRPr>
          </a:p>
        </p:txBody>
      </p:sp>
      <p:sp>
        <p:nvSpPr>
          <p:cNvPr id="12" name="Content Placeholder 2"/>
          <p:cNvSpPr txBox="1">
            <a:spLocks/>
          </p:cNvSpPr>
          <p:nvPr/>
        </p:nvSpPr>
        <p:spPr bwMode="auto">
          <a:xfrm>
            <a:off x="6929438" y="2192338"/>
            <a:ext cx="6378575"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defTabSz="1096963">
              <a:lnSpc>
                <a:spcPct val="90000"/>
              </a:lnSpc>
              <a:spcBef>
                <a:spcPts val="1200"/>
              </a:spcBef>
              <a:buFont typeface="Arial" charset="0"/>
              <a:buChar char="•"/>
              <a:defRPr sz="3300">
                <a:solidFill>
                  <a:schemeClr val="tx1"/>
                </a:solidFill>
                <a:latin typeface="Myriad Pro Condensed" charset="0"/>
              </a:defRPr>
            </a:lvl1pPr>
            <a:lvl2pPr marL="822325" indent="-273050" defTabSz="1096963">
              <a:lnSpc>
                <a:spcPct val="90000"/>
              </a:lnSpc>
              <a:spcBef>
                <a:spcPts val="600"/>
              </a:spcBef>
              <a:buFont typeface="Arial" charset="0"/>
              <a:buChar char="•"/>
              <a:defRPr sz="2800">
                <a:solidFill>
                  <a:schemeClr val="tx1"/>
                </a:solidFill>
                <a:latin typeface="Myriad Pro Condensed" charset="0"/>
              </a:defRPr>
            </a:lvl2pPr>
            <a:lvl3pPr marL="1371600" indent="-273050" defTabSz="1096963">
              <a:lnSpc>
                <a:spcPct val="90000"/>
              </a:lnSpc>
              <a:spcBef>
                <a:spcPts val="600"/>
              </a:spcBef>
              <a:buFont typeface="Arial" charset="0"/>
              <a:buChar char="•"/>
              <a:defRPr sz="2400">
                <a:solidFill>
                  <a:schemeClr val="tx1"/>
                </a:solidFill>
                <a:latin typeface="Myriad Pro Condensed" charset="0"/>
              </a:defRPr>
            </a:lvl3pPr>
            <a:lvl4pPr marL="1919288" indent="-273050" defTabSz="1096963">
              <a:lnSpc>
                <a:spcPct val="90000"/>
              </a:lnSpc>
              <a:spcBef>
                <a:spcPts val="600"/>
              </a:spcBef>
              <a:buFont typeface="Arial" charset="0"/>
              <a:buChar char="•"/>
              <a:defRPr sz="2100">
                <a:solidFill>
                  <a:schemeClr val="tx1"/>
                </a:solidFill>
                <a:latin typeface="Myriad Pro Condensed" charset="0"/>
              </a:defRPr>
            </a:lvl4pPr>
            <a:lvl5pPr marL="2468563" indent="-273050" defTabSz="1096963">
              <a:lnSpc>
                <a:spcPct val="90000"/>
              </a:lnSpc>
              <a:spcBef>
                <a:spcPts val="600"/>
              </a:spcBef>
              <a:buFont typeface="Arial" charset="0"/>
              <a:buChar char="•"/>
              <a:defRPr sz="2100">
                <a:solidFill>
                  <a:schemeClr val="tx1"/>
                </a:solidFill>
                <a:latin typeface="Myriad Pro Condensed" charset="0"/>
              </a:defRPr>
            </a:lvl5pPr>
            <a:lvl6pPr marL="29257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6pPr>
            <a:lvl7pPr marL="33829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7pPr>
            <a:lvl8pPr marL="38401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8pPr>
            <a:lvl9pPr marL="42973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9pPr>
          </a:lstStyle>
          <a:p>
            <a:pPr>
              <a:buFont typeface="Arial" charset="0"/>
              <a:buNone/>
            </a:pPr>
            <a:r>
              <a:rPr lang="en-US" altLang="x-none" sz="3700" dirty="0">
                <a:solidFill>
                  <a:schemeClr val="bg1">
                    <a:lumMod val="85000"/>
                  </a:schemeClr>
                </a:solidFill>
                <a:latin typeface="Roboto Regular" charset="0"/>
              </a:rPr>
              <a:t>Over course of deployment</a:t>
            </a:r>
          </a:p>
          <a:p>
            <a:pPr>
              <a:buFont typeface="Arial" charset="0"/>
              <a:buNone/>
            </a:pPr>
            <a:endParaRPr lang="en-US" altLang="x-none" sz="2000" b="0" dirty="0">
              <a:solidFill>
                <a:schemeClr val="bg1">
                  <a:lumMod val="85000"/>
                </a:schemeClr>
              </a:solidFill>
              <a:latin typeface="Roboto Regular" charset="0"/>
            </a:endParaRPr>
          </a:p>
          <a:p>
            <a:pPr>
              <a:buFont typeface="Arial" charset="0"/>
              <a:buNone/>
            </a:pPr>
            <a:r>
              <a:rPr lang="en-US" altLang="x-none" sz="3500" b="0" dirty="0">
                <a:solidFill>
                  <a:schemeClr val="bg1">
                    <a:lumMod val="85000"/>
                  </a:schemeClr>
                </a:solidFill>
                <a:latin typeface="Roboto Regular" charset="0"/>
              </a:rPr>
              <a:t>Deployment hardware</a:t>
            </a:r>
          </a:p>
          <a:p>
            <a:pPr>
              <a:buFont typeface="Arial" charset="0"/>
              <a:buNone/>
            </a:pPr>
            <a:r>
              <a:rPr lang="en-US" altLang="x-none" sz="3500" b="0" dirty="0">
                <a:solidFill>
                  <a:schemeClr val="bg1">
                    <a:lumMod val="85000"/>
                  </a:schemeClr>
                </a:solidFill>
                <a:latin typeface="Roboto Regular" charset="0"/>
              </a:rPr>
              <a:t>Deployment software</a:t>
            </a:r>
          </a:p>
          <a:p>
            <a:pPr>
              <a:buFont typeface="Arial" charset="0"/>
              <a:buNone/>
            </a:pPr>
            <a:r>
              <a:rPr lang="en-US" altLang="x-none" sz="3500" b="0" dirty="0">
                <a:solidFill>
                  <a:schemeClr val="bg1">
                    <a:lumMod val="85000"/>
                  </a:schemeClr>
                </a:solidFill>
                <a:latin typeface="Roboto Regular" charset="0"/>
              </a:rPr>
              <a:t>Deployed applications</a:t>
            </a:r>
          </a:p>
          <a:p>
            <a:pPr>
              <a:buFont typeface="Arial" charset="0"/>
              <a:buNone/>
            </a:pPr>
            <a:r>
              <a:rPr lang="en-US" altLang="x-none" sz="3500" b="0" dirty="0">
                <a:solidFill>
                  <a:schemeClr val="bg1">
                    <a:lumMod val="85000"/>
                  </a:schemeClr>
                </a:solidFill>
                <a:latin typeface="Roboto Regular" charset="0"/>
              </a:rPr>
              <a:t>Latency SLAs</a:t>
            </a:r>
          </a:p>
          <a:p>
            <a:pPr>
              <a:buFont typeface="Arial" charset="0"/>
              <a:buNone/>
            </a:pPr>
            <a:r>
              <a:rPr lang="en-US" altLang="x-none" sz="3500" b="0" dirty="0">
                <a:solidFill>
                  <a:schemeClr val="bg1">
                    <a:lumMod val="85000"/>
                  </a:schemeClr>
                </a:solidFill>
                <a:latin typeface="Roboto Regular" charset="0"/>
              </a:rPr>
              <a:t>Accuracy SLAs</a:t>
            </a:r>
          </a:p>
          <a:p>
            <a:pPr>
              <a:buFont typeface="Arial" charset="0"/>
              <a:buNone/>
            </a:pPr>
            <a:r>
              <a:rPr lang="mr-IN" altLang="x-none" sz="3500" b="0" dirty="0">
                <a:solidFill>
                  <a:schemeClr val="bg1">
                    <a:lumMod val="85000"/>
                  </a:schemeClr>
                </a:solidFill>
                <a:latin typeface="Roboto Regular" charset="0"/>
                <a:ea typeface="Mangal" charset="0"/>
              </a:rPr>
              <a:t>…</a:t>
            </a:r>
            <a:endParaRPr lang="en-US" altLang="x-none" sz="3500" b="0" dirty="0">
              <a:solidFill>
                <a:schemeClr val="bg1">
                  <a:lumMod val="85000"/>
                </a:schemeClr>
              </a:solidFill>
              <a:latin typeface="Roboto Regular" charset="0"/>
            </a:endParaRPr>
          </a:p>
          <a:p>
            <a:pPr>
              <a:buFont typeface="Arial" charset="0"/>
              <a:buNone/>
            </a:pPr>
            <a:endParaRPr lang="en-US" altLang="x-none" sz="3500" b="0" dirty="0">
              <a:solidFill>
                <a:schemeClr val="bg1">
                  <a:lumMod val="85000"/>
                </a:schemeClr>
              </a:solidFill>
              <a:latin typeface="Roboto Regular" charset="0"/>
            </a:endParaRPr>
          </a:p>
          <a:p>
            <a:pPr>
              <a:buFont typeface="Arial" charset="0"/>
              <a:buNone/>
            </a:pPr>
            <a:endParaRPr lang="en-US" altLang="x-none" sz="3500" b="0" dirty="0">
              <a:solidFill>
                <a:schemeClr val="bg1">
                  <a:lumMod val="85000"/>
                </a:schemeClr>
              </a:solidFill>
              <a:latin typeface="Roboto Regular" charset="0"/>
            </a:endParaRPr>
          </a:p>
        </p:txBody>
      </p:sp>
      <p:sp>
        <p:nvSpPr>
          <p:cNvPr id="5" name="Rectangle 4"/>
          <p:cNvSpPr/>
          <p:nvPr/>
        </p:nvSpPr>
        <p:spPr>
          <a:xfrm rot="20914681">
            <a:off x="2323524" y="3008340"/>
            <a:ext cx="9464138" cy="2246769"/>
          </a:xfrm>
          <a:prstGeom prst="rect">
            <a:avLst/>
          </a:prstGeom>
        </p:spPr>
        <p:txBody>
          <a:bodyPr wrap="square">
            <a:spAutoFit/>
          </a:bodyPr>
          <a:lstStyle/>
          <a:p>
            <a:pPr algn="ctr"/>
            <a:r>
              <a:rPr lang="en-US" sz="7000" dirty="0">
                <a:solidFill>
                  <a:srgbClr val="B75B5B"/>
                </a:solidFill>
                <a:latin typeface="Roboto" charset="0"/>
                <a:ea typeface="Roboto" charset="0"/>
                <a:cs typeface="Roboto" charset="0"/>
              </a:rPr>
              <a:t>NO SINGLE BEST VALUE</a:t>
            </a:r>
            <a:endParaRPr lang="en-US" sz="7000" dirty="0">
              <a:solidFill>
                <a:srgbClr val="B75B5B"/>
              </a:solidFill>
              <a:latin typeface="Roboto" charset="0"/>
              <a:ea typeface="Roboto" charset="0"/>
              <a:cs typeface="Roboto" charset="0"/>
            </a:endParaRPr>
          </a:p>
        </p:txBody>
      </p:sp>
    </p:spTree>
    <p:extLst>
      <p:ext uri="{BB962C8B-B14F-4D97-AF65-F5344CB8AC3E}">
        <p14:creationId xmlns:p14="http://schemas.microsoft.com/office/powerpoint/2010/main" val="14304142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IN MAINSTREAM: PARTIAL SHARING OF DNNS</a:t>
            </a:r>
            <a:endParaRPr lang="en-US" dirty="0"/>
          </a:p>
        </p:txBody>
      </p:sp>
      <p:cxnSp>
        <p:nvCxnSpPr>
          <p:cNvPr id="27" name="Shape 92"/>
          <p:cNvCxnSpPr>
            <a:cxnSpLocks/>
          </p:cNvCxnSpPr>
          <p:nvPr/>
        </p:nvCxnSpPr>
        <p:spPr bwMode="auto">
          <a:xfrm flipV="1">
            <a:off x="12414250" y="2825750"/>
            <a:ext cx="450850" cy="184467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8" name="Shape 92"/>
          <p:cNvCxnSpPr>
            <a:cxnSpLocks noChangeShapeType="1"/>
          </p:cNvCxnSpPr>
          <p:nvPr/>
        </p:nvCxnSpPr>
        <p:spPr bwMode="auto">
          <a:xfrm>
            <a:off x="12414250"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9" name="Shape 92"/>
          <p:cNvCxnSpPr>
            <a:cxnSpLocks/>
          </p:cNvCxnSpPr>
          <p:nvPr/>
        </p:nvCxnSpPr>
        <p:spPr bwMode="auto">
          <a:xfrm>
            <a:off x="12414250" y="4670425"/>
            <a:ext cx="450850" cy="184467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0" name="Shape 92"/>
          <p:cNvCxnSpPr>
            <a:cxnSpLocks noChangeShapeType="1"/>
          </p:cNvCxnSpPr>
          <p:nvPr/>
        </p:nvCxnSpPr>
        <p:spPr bwMode="auto">
          <a:xfrm>
            <a:off x="2643188"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1" name="Shape 92"/>
          <p:cNvCxnSpPr>
            <a:cxnSpLocks noChangeShapeType="1"/>
          </p:cNvCxnSpPr>
          <p:nvPr/>
        </p:nvCxnSpPr>
        <p:spPr bwMode="auto">
          <a:xfrm>
            <a:off x="3419475" y="4670425"/>
            <a:ext cx="4492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2" name="Shape 92"/>
          <p:cNvCxnSpPr>
            <a:cxnSpLocks noChangeShapeType="1"/>
          </p:cNvCxnSpPr>
          <p:nvPr/>
        </p:nvCxnSpPr>
        <p:spPr bwMode="auto">
          <a:xfrm>
            <a:off x="13201650"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3" name="Shape 92"/>
          <p:cNvCxnSpPr>
            <a:cxnSpLocks noChangeShapeType="1"/>
          </p:cNvCxnSpPr>
          <p:nvPr/>
        </p:nvCxnSpPr>
        <p:spPr bwMode="auto">
          <a:xfrm>
            <a:off x="13201650" y="2825750"/>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4" name="Shape 92"/>
          <p:cNvCxnSpPr>
            <a:cxnSpLocks noChangeShapeType="1"/>
          </p:cNvCxnSpPr>
          <p:nvPr/>
        </p:nvCxnSpPr>
        <p:spPr bwMode="auto">
          <a:xfrm>
            <a:off x="13201650" y="6515100"/>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9" name="Shape 92"/>
          <p:cNvCxnSpPr>
            <a:cxnSpLocks/>
          </p:cNvCxnSpPr>
          <p:nvPr/>
        </p:nvCxnSpPr>
        <p:spPr bwMode="auto">
          <a:xfrm>
            <a:off x="4205288" y="4670425"/>
            <a:ext cx="439737"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40" name="Shape 89">
            <a:extLst>
              <a:ext uri="{FF2B5EF4-FFF2-40B4-BE49-F238E27FC236}"/>
            </a:extLst>
          </p:cNvPr>
          <p:cNvSpPr/>
          <p:nvPr/>
        </p:nvSpPr>
        <p:spPr>
          <a:xfrm>
            <a:off x="3094038"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1" name="Shape 93"/>
          <p:cNvSpPr>
            <a:spLocks noChangeArrowheads="1"/>
          </p:cNvSpPr>
          <p:nvPr/>
        </p:nvSpPr>
        <p:spPr bwMode="auto">
          <a:xfrm>
            <a:off x="4645025" y="3832225"/>
            <a:ext cx="7769225" cy="1676400"/>
          </a:xfrm>
          <a:prstGeom prst="roundRect">
            <a:avLst>
              <a:gd name="adj" fmla="val 8222"/>
            </a:avLst>
          </a:prstGeom>
          <a:solidFill>
            <a:srgbClr val="7FC525"/>
          </a:solidFill>
          <a:ln>
            <a:noFill/>
          </a:ln>
          <a:extLst>
            <a:ext uri="{91240B29-F687-4F45-9708-019B960494DF}">
              <a14:hiddenLine xmlns:a14="http://schemas.microsoft.com/office/drawing/2010/main" w="19050">
                <a:solidFill>
                  <a:srgbClr val="000000"/>
                </a:solidFill>
                <a:round/>
                <a:headEnd/>
                <a:tailEnd/>
              </a14:hiddenLine>
            </a:ext>
          </a:extLst>
        </p:spPr>
        <p:txBody>
          <a:bodyPr lIns="146280" tIns="146280" rIns="146280" bIns="146280" anchor="ctr"/>
          <a:lstStyle/>
          <a:p>
            <a:pPr algn="ctr"/>
            <a:endParaRPr lang="en" altLang="x-none" sz="5600" b="0" dirty="0">
              <a:solidFill>
                <a:schemeClr val="bg1"/>
              </a:solidFill>
              <a:latin typeface="Roboto Regular" charset="0"/>
              <a:ea typeface="Roboto Regular" charset="0"/>
              <a:cs typeface="Roboto Regular" charset="0"/>
              <a:sym typeface="Pathway Gothic One" charset="0"/>
            </a:endParaRPr>
          </a:p>
        </p:txBody>
      </p:sp>
      <p:pic>
        <p:nvPicPr>
          <p:cNvPr id="42" name="Picture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2125" y="3989388"/>
            <a:ext cx="22717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Shape 89">
            <a:extLst>
              <a:ext uri="{FF2B5EF4-FFF2-40B4-BE49-F238E27FC236}"/>
            </a:extLst>
          </p:cNvPr>
          <p:cNvSpPr/>
          <p:nvPr/>
        </p:nvSpPr>
        <p:spPr>
          <a:xfrm>
            <a:off x="3868738"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4" name="Shape 89">
            <a:extLst>
              <a:ext uri="{FF2B5EF4-FFF2-40B4-BE49-F238E27FC236}"/>
            </a:extLst>
          </p:cNvPr>
          <p:cNvSpPr/>
          <p:nvPr/>
        </p:nvSpPr>
        <p:spPr>
          <a:xfrm>
            <a:off x="13652500"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5" name="Shape 89">
            <a:extLst>
              <a:ext uri="{FF2B5EF4-FFF2-40B4-BE49-F238E27FC236}"/>
            </a:extLst>
          </p:cNvPr>
          <p:cNvSpPr/>
          <p:nvPr/>
        </p:nvSpPr>
        <p:spPr>
          <a:xfrm>
            <a:off x="13652500" y="1987550"/>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6" name="Shape 89">
            <a:extLst>
              <a:ext uri="{FF2B5EF4-FFF2-40B4-BE49-F238E27FC236}"/>
            </a:extLst>
          </p:cNvPr>
          <p:cNvSpPr/>
          <p:nvPr/>
        </p:nvSpPr>
        <p:spPr>
          <a:xfrm>
            <a:off x="13652500" y="5678488"/>
            <a:ext cx="336550"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7" name="Shape 93"/>
          <p:cNvSpPr>
            <a:spLocks noChangeArrowheads="1"/>
          </p:cNvSpPr>
          <p:nvPr/>
        </p:nvSpPr>
        <p:spPr bwMode="auto">
          <a:xfrm>
            <a:off x="12865100" y="1987550"/>
            <a:ext cx="336550" cy="1676400"/>
          </a:xfrm>
          <a:prstGeom prst="roundRect">
            <a:avLst>
              <a:gd name="adj" fmla="val 8222"/>
            </a:avLst>
          </a:prstGeom>
          <a:solidFill>
            <a:srgbClr val="7FC525"/>
          </a:solidFill>
          <a:ln>
            <a:noFill/>
          </a:ln>
          <a:extLst>
            <a:ext uri="{91240B29-F687-4F45-9708-019B960494DF}">
              <a14:hiddenLine xmlns:a14="http://schemas.microsoft.com/office/drawing/2010/main" w="19050">
                <a:solidFill>
                  <a:srgbClr val="000000"/>
                </a:solidFill>
                <a:round/>
                <a:headEnd/>
                <a:tailEnd/>
              </a14:hiddenLine>
            </a:ext>
          </a:extLst>
        </p:spPr>
        <p:txBody>
          <a:bodyPr lIns="146280" tIns="146280" rIns="146280" bIns="146280" anchor="ctr"/>
          <a:lstStyle/>
          <a:p>
            <a:pPr algn="ctr"/>
            <a:endParaRPr lang="en" altLang="x-none" sz="5600" b="0" dirty="0">
              <a:solidFill>
                <a:schemeClr val="bg1"/>
              </a:solidFill>
              <a:latin typeface="Roboto Regular" charset="0"/>
              <a:ea typeface="Roboto Regular" charset="0"/>
              <a:cs typeface="Roboto Regular" charset="0"/>
              <a:sym typeface="Pathway Gothic One" charset="0"/>
            </a:endParaRPr>
          </a:p>
        </p:txBody>
      </p:sp>
      <p:sp>
        <p:nvSpPr>
          <p:cNvPr id="48" name="Shape 93"/>
          <p:cNvSpPr>
            <a:spLocks noChangeArrowheads="1"/>
          </p:cNvSpPr>
          <p:nvPr/>
        </p:nvSpPr>
        <p:spPr bwMode="auto">
          <a:xfrm>
            <a:off x="12865100" y="3832225"/>
            <a:ext cx="336550" cy="1676400"/>
          </a:xfrm>
          <a:prstGeom prst="roundRect">
            <a:avLst>
              <a:gd name="adj" fmla="val 8222"/>
            </a:avLst>
          </a:prstGeom>
          <a:solidFill>
            <a:srgbClr val="7FC525"/>
          </a:solidFill>
          <a:ln>
            <a:noFill/>
          </a:ln>
          <a:extLst>
            <a:ext uri="{91240B29-F687-4F45-9708-019B960494DF}">
              <a14:hiddenLine xmlns:a14="http://schemas.microsoft.com/office/drawing/2010/main" w="19050">
                <a:solidFill>
                  <a:srgbClr val="000000"/>
                </a:solidFill>
                <a:round/>
                <a:headEnd/>
                <a:tailEnd/>
              </a14:hiddenLine>
            </a:ext>
          </a:extLst>
        </p:spPr>
        <p:txBody>
          <a:bodyPr lIns="146280" tIns="146280" rIns="146280" bIns="146280" anchor="ctr"/>
          <a:lstStyle/>
          <a:p>
            <a:pPr algn="ctr"/>
            <a:endParaRPr lang="en" altLang="x-none" sz="5600" b="0" dirty="0">
              <a:solidFill>
                <a:schemeClr val="bg1"/>
              </a:solidFill>
              <a:latin typeface="Roboto Regular" charset="0"/>
              <a:ea typeface="Roboto Regular" charset="0"/>
              <a:cs typeface="Roboto Regular" charset="0"/>
              <a:sym typeface="Pathway Gothic One" charset="0"/>
            </a:endParaRPr>
          </a:p>
        </p:txBody>
      </p:sp>
      <p:sp>
        <p:nvSpPr>
          <p:cNvPr id="49" name="Shape 93"/>
          <p:cNvSpPr>
            <a:spLocks noChangeArrowheads="1"/>
          </p:cNvSpPr>
          <p:nvPr/>
        </p:nvSpPr>
        <p:spPr bwMode="auto">
          <a:xfrm>
            <a:off x="12865100" y="5678488"/>
            <a:ext cx="336550" cy="1674812"/>
          </a:xfrm>
          <a:prstGeom prst="roundRect">
            <a:avLst>
              <a:gd name="adj" fmla="val 8222"/>
            </a:avLst>
          </a:prstGeom>
          <a:solidFill>
            <a:srgbClr val="7FC525"/>
          </a:solidFill>
          <a:ln>
            <a:noFill/>
          </a:ln>
          <a:extLst>
            <a:ext uri="{91240B29-F687-4F45-9708-019B960494DF}">
              <a14:hiddenLine xmlns:a14="http://schemas.microsoft.com/office/drawing/2010/main" w="19050">
                <a:solidFill>
                  <a:srgbClr val="000000"/>
                </a:solidFill>
                <a:round/>
                <a:headEnd/>
                <a:tailEnd/>
              </a14:hiddenLine>
            </a:ext>
          </a:extLst>
        </p:spPr>
        <p:txBody>
          <a:bodyPr lIns="146280" tIns="146280" rIns="146280" bIns="146280" anchor="ctr"/>
          <a:lstStyle/>
          <a:p>
            <a:pPr algn="ctr"/>
            <a:endParaRPr lang="en" altLang="x-none" sz="5600" b="0" dirty="0">
              <a:solidFill>
                <a:schemeClr val="bg1"/>
              </a:solidFill>
              <a:latin typeface="Roboto Regular" charset="0"/>
              <a:ea typeface="Roboto Regular" charset="0"/>
              <a:cs typeface="Roboto Regular" charset="0"/>
              <a:sym typeface="Pathway Gothic One" charset="0"/>
            </a:endParaRPr>
          </a:p>
        </p:txBody>
      </p:sp>
      <p:sp>
        <p:nvSpPr>
          <p:cNvPr id="50" name="Shape 85">
            <a:extLst>
              <a:ext uri="{FF2B5EF4-FFF2-40B4-BE49-F238E27FC236}"/>
            </a:extLst>
          </p:cNvPr>
          <p:cNvSpPr/>
          <p:nvPr/>
        </p:nvSpPr>
        <p:spPr>
          <a:xfrm>
            <a:off x="4308475" y="1768475"/>
            <a:ext cx="9020175" cy="5699125"/>
          </a:xfrm>
          <a:prstGeom prst="rect">
            <a:avLst/>
          </a:prstGeom>
          <a:noFill/>
          <a:ln w="28575" cap="rnd" cmpd="sng">
            <a:solidFill>
              <a:schemeClr val="dk2"/>
            </a:solidFill>
            <a:prstDash val="dash"/>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solidFill>
                <a:schemeClr val="tx1">
                  <a:lumMod val="65000"/>
                  <a:lumOff val="35000"/>
                </a:schemeClr>
              </a:solidFill>
              <a:latin typeface="Avenir Next Condensed Regular" charset="0"/>
              <a:ea typeface="Avenir Next Condensed Regular" charset="0"/>
              <a:cs typeface="Avenir Next Condensed Regular" charset="0"/>
            </a:endParaRPr>
          </a:p>
        </p:txBody>
      </p:sp>
      <p:sp>
        <p:nvSpPr>
          <p:cNvPr id="51" name="Shape 87">
            <a:extLst>
              <a:ext uri="{FF2B5EF4-FFF2-40B4-BE49-F238E27FC236}"/>
            </a:extLst>
          </p:cNvPr>
          <p:cNvSpPr txBox="1"/>
          <p:nvPr/>
        </p:nvSpPr>
        <p:spPr>
          <a:xfrm>
            <a:off x="3430588" y="6654800"/>
            <a:ext cx="7989888" cy="987425"/>
          </a:xfrm>
          <a:prstGeom prst="rect">
            <a:avLst/>
          </a:prstGeom>
          <a:noFill/>
          <a:ln>
            <a:noFill/>
          </a:ln>
        </p:spPr>
        <p:txBody>
          <a:bodyPr spcFirstLastPara="1" lIns="146280" tIns="146280" rIns="146280" bIns="146280"/>
          <a:lstStyle/>
          <a:p>
            <a:pPr algn="ctr">
              <a:spcBef>
                <a:spcPts val="0"/>
              </a:spcBef>
              <a:spcAft>
                <a:spcPts val="0"/>
              </a:spcAft>
              <a:defRPr/>
            </a:pPr>
            <a:r>
              <a:rPr lang="en" sz="40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rPr>
              <a:t>Efficiently run same 3 DNNs</a:t>
            </a:r>
            <a:endParaRPr sz="40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endParaRPr>
          </a:p>
        </p:txBody>
      </p:sp>
    </p:spTree>
    <p:extLst>
      <p:ext uri="{BB962C8B-B14F-4D97-AF65-F5344CB8AC3E}">
        <p14:creationId xmlns:p14="http://schemas.microsoft.com/office/powerpoint/2010/main" val="144072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sz="4300" dirty="0" smtClean="0"/>
              <a:t>How do we find </a:t>
            </a:r>
            <a:r>
              <a:rPr lang="en-US" sz="4300" dirty="0" smtClean="0">
                <a:solidFill>
                  <a:srgbClr val="B75B5B"/>
                </a:solidFill>
              </a:rPr>
              <a:t>redundancy </a:t>
            </a:r>
            <a:r>
              <a:rPr lang="en-US" sz="4300" dirty="0" smtClean="0"/>
              <a:t>between DNNs?</a:t>
            </a:r>
            <a:endParaRPr lang="en-US" sz="4300" dirty="0"/>
          </a:p>
        </p:txBody>
      </p:sp>
    </p:spTree>
    <p:extLst>
      <p:ext uri="{BB962C8B-B14F-4D97-AF65-F5344CB8AC3E}">
        <p14:creationId xmlns:p14="http://schemas.microsoft.com/office/powerpoint/2010/main" val="1853579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FINE-TUNING DNN #1</a:t>
            </a:r>
            <a:endParaRPr lang="en-US" dirty="0"/>
          </a:p>
        </p:txBody>
      </p:sp>
      <p:sp>
        <p:nvSpPr>
          <p:cNvPr id="25" name="Shape 472"/>
          <p:cNvSpPr/>
          <p:nvPr/>
        </p:nvSpPr>
        <p:spPr>
          <a:xfrm>
            <a:off x="4102100" y="288607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 name="Shape 473"/>
          <p:cNvSpPr/>
          <p:nvPr/>
        </p:nvSpPr>
        <p:spPr>
          <a:xfrm>
            <a:off x="4102100" y="423862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5" name="Shape 474"/>
          <p:cNvSpPr/>
          <p:nvPr/>
        </p:nvSpPr>
        <p:spPr>
          <a:xfrm>
            <a:off x="4102100" y="5592763"/>
            <a:ext cx="1131888"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6" name="Shape 475"/>
          <p:cNvSpPr/>
          <p:nvPr/>
        </p:nvSpPr>
        <p:spPr>
          <a:xfrm>
            <a:off x="5233988" y="3562350"/>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7" name="Shape 476"/>
          <p:cNvSpPr/>
          <p:nvPr/>
        </p:nvSpPr>
        <p:spPr>
          <a:xfrm>
            <a:off x="5233988" y="4916488"/>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8" name="Shape 477"/>
          <p:cNvCxnSpPr>
            <a:cxnSpLocks noChangeShapeType="1"/>
          </p:cNvCxnSpPr>
          <p:nvPr/>
        </p:nvCxnSpPr>
        <p:spPr bwMode="auto">
          <a:xfrm>
            <a:off x="5233988"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2" name="Shape 478"/>
          <p:cNvCxnSpPr>
            <a:cxnSpLocks noChangeShapeType="1"/>
          </p:cNvCxnSpPr>
          <p:nvPr/>
        </p:nvCxnSpPr>
        <p:spPr bwMode="auto">
          <a:xfrm rot="10800000" flipH="1">
            <a:off x="5233988"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3" name="Shape 479"/>
          <p:cNvCxnSpPr>
            <a:cxnSpLocks noChangeShapeType="1"/>
          </p:cNvCxnSpPr>
          <p:nvPr/>
        </p:nvCxnSpPr>
        <p:spPr bwMode="auto">
          <a:xfrm>
            <a:off x="5233988"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4" name="Shape 480"/>
          <p:cNvCxnSpPr>
            <a:cxnSpLocks noChangeShapeType="1"/>
          </p:cNvCxnSpPr>
          <p:nvPr/>
        </p:nvCxnSpPr>
        <p:spPr bwMode="auto">
          <a:xfrm rot="10800000" flipH="1">
            <a:off x="5233988"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55" name="Shape 481"/>
          <p:cNvSpPr/>
          <p:nvPr/>
        </p:nvSpPr>
        <p:spPr>
          <a:xfrm>
            <a:off x="6421438" y="288607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6" name="Shape 482"/>
          <p:cNvSpPr/>
          <p:nvPr/>
        </p:nvSpPr>
        <p:spPr>
          <a:xfrm>
            <a:off x="6421438" y="423862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7" name="Shape 483"/>
          <p:cNvSpPr/>
          <p:nvPr/>
        </p:nvSpPr>
        <p:spPr>
          <a:xfrm>
            <a:off x="6421438" y="5592763"/>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8" name="Shape 484"/>
          <p:cNvSpPr/>
          <p:nvPr/>
        </p:nvSpPr>
        <p:spPr>
          <a:xfrm>
            <a:off x="7553325" y="3562350"/>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9" name="Shape 485"/>
          <p:cNvSpPr/>
          <p:nvPr/>
        </p:nvSpPr>
        <p:spPr>
          <a:xfrm>
            <a:off x="7553325" y="4916488"/>
            <a:ext cx="1131888"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60" name="Shape 486"/>
          <p:cNvCxnSpPr>
            <a:cxnSpLocks noChangeShapeType="1"/>
          </p:cNvCxnSpPr>
          <p:nvPr/>
        </p:nvCxnSpPr>
        <p:spPr bwMode="auto">
          <a:xfrm>
            <a:off x="7553325"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1" name="Shape 487"/>
          <p:cNvCxnSpPr>
            <a:cxnSpLocks noChangeShapeType="1"/>
          </p:cNvCxnSpPr>
          <p:nvPr/>
        </p:nvCxnSpPr>
        <p:spPr bwMode="auto">
          <a:xfrm rot="10800000" flipH="1">
            <a:off x="7553325"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2" name="Shape 488"/>
          <p:cNvCxnSpPr>
            <a:cxnSpLocks noChangeShapeType="1"/>
          </p:cNvCxnSpPr>
          <p:nvPr/>
        </p:nvCxnSpPr>
        <p:spPr bwMode="auto">
          <a:xfrm>
            <a:off x="7553325"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3" name="Shape 489"/>
          <p:cNvCxnSpPr>
            <a:cxnSpLocks noChangeShapeType="1"/>
          </p:cNvCxnSpPr>
          <p:nvPr/>
        </p:nvCxnSpPr>
        <p:spPr bwMode="auto">
          <a:xfrm rot="10800000" flipH="1">
            <a:off x="7553325"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 name="Shape 490"/>
          <p:cNvCxnSpPr>
            <a:cxnSpLocks noChangeShapeType="1"/>
          </p:cNvCxnSpPr>
          <p:nvPr/>
        </p:nvCxnSpPr>
        <p:spPr bwMode="auto">
          <a:xfrm rot="10800000" flipH="1">
            <a:off x="6365875" y="3852863"/>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 name="Shape 491"/>
          <p:cNvCxnSpPr>
            <a:cxnSpLocks noChangeShapeType="1"/>
          </p:cNvCxnSpPr>
          <p:nvPr/>
        </p:nvCxnSpPr>
        <p:spPr bwMode="auto">
          <a:xfrm rot="10800000">
            <a:off x="6365875" y="4129088"/>
            <a:ext cx="242888" cy="2428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 name="Shape 492"/>
          <p:cNvCxnSpPr>
            <a:cxnSpLocks noChangeShapeType="1"/>
          </p:cNvCxnSpPr>
          <p:nvPr/>
        </p:nvCxnSpPr>
        <p:spPr bwMode="auto">
          <a:xfrm rot="10800000" flipH="1">
            <a:off x="6365875" y="5221288"/>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 name="Shape 493"/>
          <p:cNvCxnSpPr>
            <a:cxnSpLocks noChangeShapeType="1"/>
          </p:cNvCxnSpPr>
          <p:nvPr/>
        </p:nvCxnSpPr>
        <p:spPr bwMode="auto">
          <a:xfrm rot="10800000">
            <a:off x="6365875" y="5497513"/>
            <a:ext cx="242888" cy="2444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8" name="Shape 494"/>
          <p:cNvSpPr/>
          <p:nvPr/>
        </p:nvSpPr>
        <p:spPr>
          <a:xfrm>
            <a:off x="9237663" y="2886075"/>
            <a:ext cx="1131887" cy="1131888"/>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9" name="Shape 495"/>
          <p:cNvSpPr/>
          <p:nvPr/>
        </p:nvSpPr>
        <p:spPr>
          <a:xfrm>
            <a:off x="9237663" y="4238625"/>
            <a:ext cx="1131887" cy="1131888"/>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0" name="Shape 496"/>
          <p:cNvSpPr/>
          <p:nvPr/>
        </p:nvSpPr>
        <p:spPr>
          <a:xfrm>
            <a:off x="9237663" y="5592763"/>
            <a:ext cx="1131887" cy="1131887"/>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71" name="Shape 497"/>
          <p:cNvCxnSpPr>
            <a:cxnSpLocks noChangeShapeType="1"/>
          </p:cNvCxnSpPr>
          <p:nvPr/>
        </p:nvCxnSpPr>
        <p:spPr bwMode="auto">
          <a:xfrm rot="10800000" flipH="1">
            <a:off x="8685213" y="345281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2" name="Shape 498"/>
          <p:cNvCxnSpPr>
            <a:cxnSpLocks noChangeShapeType="1"/>
          </p:cNvCxnSpPr>
          <p:nvPr/>
        </p:nvCxnSpPr>
        <p:spPr bwMode="auto">
          <a:xfrm>
            <a:off x="8685213" y="412908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3" name="Shape 499"/>
          <p:cNvCxnSpPr>
            <a:cxnSpLocks noChangeShapeType="1"/>
          </p:cNvCxnSpPr>
          <p:nvPr/>
        </p:nvCxnSpPr>
        <p:spPr bwMode="auto">
          <a:xfrm>
            <a:off x="8685213" y="4129088"/>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4" name="Shape 500"/>
          <p:cNvCxnSpPr>
            <a:cxnSpLocks noChangeShapeType="1"/>
          </p:cNvCxnSpPr>
          <p:nvPr/>
        </p:nvCxnSpPr>
        <p:spPr bwMode="auto">
          <a:xfrm rot="10800000" flipH="1">
            <a:off x="8685213" y="480536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5" name="Shape 501"/>
          <p:cNvCxnSpPr>
            <a:cxnSpLocks noChangeShapeType="1"/>
          </p:cNvCxnSpPr>
          <p:nvPr/>
        </p:nvCxnSpPr>
        <p:spPr bwMode="auto">
          <a:xfrm flipV="1">
            <a:off x="8685213" y="3452813"/>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6" name="Shape 502"/>
          <p:cNvCxnSpPr>
            <a:cxnSpLocks noChangeShapeType="1"/>
          </p:cNvCxnSpPr>
          <p:nvPr/>
        </p:nvCxnSpPr>
        <p:spPr bwMode="auto">
          <a:xfrm>
            <a:off x="8685213" y="548163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7" name="Shape 503"/>
          <p:cNvCxnSpPr>
            <a:cxnSpLocks noChangeShapeType="1"/>
          </p:cNvCxnSpPr>
          <p:nvPr/>
        </p:nvCxnSpPr>
        <p:spPr bwMode="auto">
          <a:xfrm>
            <a:off x="10369550" y="3443288"/>
            <a:ext cx="447675" cy="3175"/>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cxnSp>
        <p:nvCxnSpPr>
          <p:cNvPr id="78" name="Shape 504"/>
          <p:cNvCxnSpPr>
            <a:cxnSpLocks noChangeShapeType="1"/>
          </p:cNvCxnSpPr>
          <p:nvPr/>
        </p:nvCxnSpPr>
        <p:spPr bwMode="auto">
          <a:xfrm>
            <a:off x="10369550" y="4803775"/>
            <a:ext cx="447675" cy="3175"/>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cxnSp>
        <p:nvCxnSpPr>
          <p:cNvPr id="79" name="Shape 505"/>
          <p:cNvCxnSpPr>
            <a:cxnSpLocks noChangeShapeType="1"/>
          </p:cNvCxnSpPr>
          <p:nvPr/>
        </p:nvCxnSpPr>
        <p:spPr bwMode="auto">
          <a:xfrm>
            <a:off x="10369550" y="6164263"/>
            <a:ext cx="447675" cy="3175"/>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sp>
        <p:nvSpPr>
          <p:cNvPr id="80" name="Shape 506"/>
          <p:cNvSpPr/>
          <p:nvPr/>
        </p:nvSpPr>
        <p:spPr>
          <a:xfrm>
            <a:off x="10817225" y="2949575"/>
            <a:ext cx="1765300" cy="992188"/>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81" name="Shape 507"/>
          <p:cNvSpPr/>
          <p:nvPr/>
        </p:nvSpPr>
        <p:spPr>
          <a:xfrm>
            <a:off x="10837863" y="4297363"/>
            <a:ext cx="1765300" cy="992187"/>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82" name="Shape 508"/>
          <p:cNvSpPr/>
          <p:nvPr/>
        </p:nvSpPr>
        <p:spPr>
          <a:xfrm>
            <a:off x="10837863" y="5668963"/>
            <a:ext cx="1765300" cy="992187"/>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cxnSp>
        <p:nvCxnSpPr>
          <p:cNvPr id="83" name="Shape 208"/>
          <p:cNvCxnSpPr>
            <a:cxnSpLocks noChangeShapeType="1"/>
          </p:cNvCxnSpPr>
          <p:nvPr/>
        </p:nvCxnSpPr>
        <p:spPr bwMode="auto">
          <a:xfrm>
            <a:off x="3246438" y="4805363"/>
            <a:ext cx="690562" cy="0"/>
          </a:xfrm>
          <a:prstGeom prst="straightConnector1">
            <a:avLst/>
          </a:prstGeom>
          <a:noFill/>
          <a:ln w="28575">
            <a:solidFill>
              <a:schemeClr val="tx1"/>
            </a:solidFill>
            <a:round/>
            <a:headEnd type="none" w="lg" len="lg"/>
            <a:tailEnd type="triangle" w="lg" len="lg"/>
          </a:ln>
          <a:extLst>
            <a:ext uri="{909E8E84-426E-40DD-AFC4-6F175D3DCCD1}">
              <a14:hiddenFill xmlns:a14="http://schemas.microsoft.com/office/drawing/2010/main">
                <a:noFill/>
              </a14:hiddenFill>
            </a:ext>
          </a:extLst>
        </p:spPr>
      </p:cxnSp>
      <p:pic>
        <p:nvPicPr>
          <p:cNvPr id="84" name="Picture 83"/>
          <p:cNvPicPr>
            <a:picLocks noChangeAspect="1"/>
          </p:cNvPicPr>
          <p:nvPr/>
        </p:nvPicPr>
        <p:blipFill>
          <a:blip r:embed="rId3">
            <a:extLst>
              <a:ext uri="{28A0092B-C50C-407E-A947-70E740481C1C}">
                <a14:useLocalDpi xmlns:a14="http://schemas.microsoft.com/office/drawing/2010/main" val="0"/>
              </a:ext>
            </a:extLst>
          </a:blip>
          <a:srcRect l="32315" r="14000"/>
          <a:stretch>
            <a:fillRect/>
          </a:stretch>
        </p:blipFill>
        <p:spPr bwMode="auto">
          <a:xfrm>
            <a:off x="1138238" y="3916363"/>
            <a:ext cx="19685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17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10"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fade">
                                      <p:cBhvr>
                                        <p:cTn id="2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FINE-TUNING DNN #2</a:t>
            </a:r>
            <a:endParaRPr lang="en-US" dirty="0"/>
          </a:p>
        </p:txBody>
      </p:sp>
      <p:sp>
        <p:nvSpPr>
          <p:cNvPr id="43" name="Shape 516"/>
          <p:cNvSpPr/>
          <p:nvPr/>
        </p:nvSpPr>
        <p:spPr>
          <a:xfrm>
            <a:off x="4102100" y="288607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4" name="Shape 517"/>
          <p:cNvSpPr/>
          <p:nvPr/>
        </p:nvSpPr>
        <p:spPr>
          <a:xfrm>
            <a:off x="4102100" y="423862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5" name="Shape 518"/>
          <p:cNvSpPr/>
          <p:nvPr/>
        </p:nvSpPr>
        <p:spPr>
          <a:xfrm>
            <a:off x="4102100" y="5592763"/>
            <a:ext cx="1131888"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6" name="Shape 519"/>
          <p:cNvSpPr/>
          <p:nvPr/>
        </p:nvSpPr>
        <p:spPr>
          <a:xfrm>
            <a:off x="5233988" y="3562350"/>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7" name="Shape 520"/>
          <p:cNvSpPr/>
          <p:nvPr/>
        </p:nvSpPr>
        <p:spPr>
          <a:xfrm>
            <a:off x="5233988" y="4916488"/>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48" name="Shape 521"/>
          <p:cNvCxnSpPr>
            <a:cxnSpLocks noChangeShapeType="1"/>
          </p:cNvCxnSpPr>
          <p:nvPr/>
        </p:nvCxnSpPr>
        <p:spPr bwMode="auto">
          <a:xfrm>
            <a:off x="5233988"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9" name="Shape 522"/>
          <p:cNvCxnSpPr>
            <a:cxnSpLocks noChangeShapeType="1"/>
          </p:cNvCxnSpPr>
          <p:nvPr/>
        </p:nvCxnSpPr>
        <p:spPr bwMode="auto">
          <a:xfrm rot="10800000" flipH="1">
            <a:off x="5233988"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0" name="Shape 523"/>
          <p:cNvCxnSpPr>
            <a:cxnSpLocks noChangeShapeType="1"/>
          </p:cNvCxnSpPr>
          <p:nvPr/>
        </p:nvCxnSpPr>
        <p:spPr bwMode="auto">
          <a:xfrm>
            <a:off x="5233988"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1" name="Shape 524"/>
          <p:cNvCxnSpPr>
            <a:cxnSpLocks noChangeShapeType="1"/>
          </p:cNvCxnSpPr>
          <p:nvPr/>
        </p:nvCxnSpPr>
        <p:spPr bwMode="auto">
          <a:xfrm rot="10800000" flipH="1">
            <a:off x="5233988"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85" name="Shape 525"/>
          <p:cNvSpPr/>
          <p:nvPr/>
        </p:nvSpPr>
        <p:spPr>
          <a:xfrm>
            <a:off x="6421438" y="288607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6" name="Shape 526"/>
          <p:cNvSpPr/>
          <p:nvPr/>
        </p:nvSpPr>
        <p:spPr>
          <a:xfrm>
            <a:off x="6421438" y="423862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7" name="Shape 527"/>
          <p:cNvSpPr/>
          <p:nvPr/>
        </p:nvSpPr>
        <p:spPr>
          <a:xfrm>
            <a:off x="6421438" y="5592763"/>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8" name="Shape 528"/>
          <p:cNvSpPr/>
          <p:nvPr/>
        </p:nvSpPr>
        <p:spPr>
          <a:xfrm>
            <a:off x="7553325" y="3562350"/>
            <a:ext cx="1131888" cy="1131888"/>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9" name="Shape 529"/>
          <p:cNvSpPr/>
          <p:nvPr/>
        </p:nvSpPr>
        <p:spPr>
          <a:xfrm>
            <a:off x="7553325" y="4916488"/>
            <a:ext cx="1131888" cy="1131887"/>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90" name="Shape 530"/>
          <p:cNvCxnSpPr>
            <a:cxnSpLocks noChangeShapeType="1"/>
          </p:cNvCxnSpPr>
          <p:nvPr/>
        </p:nvCxnSpPr>
        <p:spPr bwMode="auto">
          <a:xfrm>
            <a:off x="7553325"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1" name="Shape 531"/>
          <p:cNvCxnSpPr>
            <a:cxnSpLocks noChangeShapeType="1"/>
          </p:cNvCxnSpPr>
          <p:nvPr/>
        </p:nvCxnSpPr>
        <p:spPr bwMode="auto">
          <a:xfrm rot="10800000" flipH="1">
            <a:off x="7553325"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2" name="Shape 532"/>
          <p:cNvCxnSpPr>
            <a:cxnSpLocks noChangeShapeType="1"/>
          </p:cNvCxnSpPr>
          <p:nvPr/>
        </p:nvCxnSpPr>
        <p:spPr bwMode="auto">
          <a:xfrm>
            <a:off x="7553325"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3" name="Shape 533"/>
          <p:cNvCxnSpPr>
            <a:cxnSpLocks noChangeShapeType="1"/>
          </p:cNvCxnSpPr>
          <p:nvPr/>
        </p:nvCxnSpPr>
        <p:spPr bwMode="auto">
          <a:xfrm rot="10800000" flipH="1">
            <a:off x="7553325"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4" name="Shape 534"/>
          <p:cNvCxnSpPr>
            <a:cxnSpLocks noChangeShapeType="1"/>
          </p:cNvCxnSpPr>
          <p:nvPr/>
        </p:nvCxnSpPr>
        <p:spPr bwMode="auto">
          <a:xfrm rot="10800000" flipH="1">
            <a:off x="6365875" y="3852863"/>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5" name="Shape 535"/>
          <p:cNvCxnSpPr>
            <a:cxnSpLocks noChangeShapeType="1"/>
          </p:cNvCxnSpPr>
          <p:nvPr/>
        </p:nvCxnSpPr>
        <p:spPr bwMode="auto">
          <a:xfrm rot="10800000">
            <a:off x="6365875" y="4129088"/>
            <a:ext cx="242888" cy="2428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6" name="Shape 536"/>
          <p:cNvCxnSpPr>
            <a:cxnSpLocks noChangeShapeType="1"/>
          </p:cNvCxnSpPr>
          <p:nvPr/>
        </p:nvCxnSpPr>
        <p:spPr bwMode="auto">
          <a:xfrm rot="10800000" flipH="1">
            <a:off x="6365875" y="5221288"/>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7" name="Shape 537"/>
          <p:cNvCxnSpPr>
            <a:cxnSpLocks noChangeShapeType="1"/>
          </p:cNvCxnSpPr>
          <p:nvPr/>
        </p:nvCxnSpPr>
        <p:spPr bwMode="auto">
          <a:xfrm rot="10800000">
            <a:off x="6365875" y="5497513"/>
            <a:ext cx="242888" cy="2444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98" name="Shape 538"/>
          <p:cNvSpPr/>
          <p:nvPr/>
        </p:nvSpPr>
        <p:spPr>
          <a:xfrm>
            <a:off x="9237663" y="2886075"/>
            <a:ext cx="1131887" cy="1131888"/>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99" name="Shape 539"/>
          <p:cNvSpPr/>
          <p:nvPr/>
        </p:nvSpPr>
        <p:spPr>
          <a:xfrm>
            <a:off x="9237663" y="4238625"/>
            <a:ext cx="1131887" cy="1131888"/>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00" name="Shape 540"/>
          <p:cNvSpPr/>
          <p:nvPr/>
        </p:nvSpPr>
        <p:spPr>
          <a:xfrm>
            <a:off x="9237663" y="5592763"/>
            <a:ext cx="1131887" cy="1131887"/>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01" name="Shape 541"/>
          <p:cNvCxnSpPr>
            <a:cxnSpLocks noChangeShapeType="1"/>
          </p:cNvCxnSpPr>
          <p:nvPr/>
        </p:nvCxnSpPr>
        <p:spPr bwMode="auto">
          <a:xfrm rot="10800000" flipH="1">
            <a:off x="8685213" y="345281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2" name="Shape 542"/>
          <p:cNvCxnSpPr>
            <a:cxnSpLocks noChangeShapeType="1"/>
          </p:cNvCxnSpPr>
          <p:nvPr/>
        </p:nvCxnSpPr>
        <p:spPr bwMode="auto">
          <a:xfrm>
            <a:off x="8685213" y="412908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3" name="Shape 543"/>
          <p:cNvCxnSpPr>
            <a:cxnSpLocks noChangeShapeType="1"/>
          </p:cNvCxnSpPr>
          <p:nvPr/>
        </p:nvCxnSpPr>
        <p:spPr bwMode="auto">
          <a:xfrm>
            <a:off x="8685213" y="4129088"/>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4" name="Shape 544"/>
          <p:cNvCxnSpPr>
            <a:cxnSpLocks noChangeShapeType="1"/>
          </p:cNvCxnSpPr>
          <p:nvPr/>
        </p:nvCxnSpPr>
        <p:spPr bwMode="auto">
          <a:xfrm rot="10800000" flipH="1">
            <a:off x="8685213" y="480536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5" name="Shape 545"/>
          <p:cNvCxnSpPr>
            <a:cxnSpLocks noChangeShapeType="1"/>
          </p:cNvCxnSpPr>
          <p:nvPr/>
        </p:nvCxnSpPr>
        <p:spPr bwMode="auto">
          <a:xfrm rot="10800000" flipH="1">
            <a:off x="8685213" y="3452813"/>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6" name="Shape 546"/>
          <p:cNvCxnSpPr>
            <a:cxnSpLocks noChangeShapeType="1"/>
          </p:cNvCxnSpPr>
          <p:nvPr/>
        </p:nvCxnSpPr>
        <p:spPr bwMode="auto">
          <a:xfrm>
            <a:off x="8685213" y="548163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7" name="Shape 547"/>
          <p:cNvCxnSpPr>
            <a:cxnSpLocks noChangeShapeType="1"/>
          </p:cNvCxnSpPr>
          <p:nvPr/>
        </p:nvCxnSpPr>
        <p:spPr bwMode="auto">
          <a:xfrm>
            <a:off x="10369550" y="3443288"/>
            <a:ext cx="447675" cy="3175"/>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08" name="Shape 548"/>
          <p:cNvCxnSpPr>
            <a:cxnSpLocks noChangeShapeType="1"/>
          </p:cNvCxnSpPr>
          <p:nvPr/>
        </p:nvCxnSpPr>
        <p:spPr bwMode="auto">
          <a:xfrm>
            <a:off x="10369550" y="4803775"/>
            <a:ext cx="447675" cy="3175"/>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09" name="Shape 549"/>
          <p:cNvCxnSpPr>
            <a:cxnSpLocks noChangeShapeType="1"/>
          </p:cNvCxnSpPr>
          <p:nvPr/>
        </p:nvCxnSpPr>
        <p:spPr bwMode="auto">
          <a:xfrm>
            <a:off x="10369550" y="6164263"/>
            <a:ext cx="447675" cy="3175"/>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110" name="Shape 550"/>
          <p:cNvSpPr/>
          <p:nvPr/>
        </p:nvSpPr>
        <p:spPr>
          <a:xfrm>
            <a:off x="10817225" y="2949575"/>
            <a:ext cx="1765300" cy="992188"/>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11" name="Shape 551"/>
          <p:cNvSpPr/>
          <p:nvPr/>
        </p:nvSpPr>
        <p:spPr>
          <a:xfrm>
            <a:off x="10837863" y="4297363"/>
            <a:ext cx="1765300" cy="992187"/>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12" name="Shape 552"/>
          <p:cNvSpPr/>
          <p:nvPr/>
        </p:nvSpPr>
        <p:spPr>
          <a:xfrm>
            <a:off x="10837863" y="5668963"/>
            <a:ext cx="1765300" cy="992187"/>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cxnSp>
        <p:nvCxnSpPr>
          <p:cNvPr id="113" name="Shape 208"/>
          <p:cNvCxnSpPr>
            <a:cxnSpLocks noChangeShapeType="1"/>
          </p:cNvCxnSpPr>
          <p:nvPr/>
        </p:nvCxnSpPr>
        <p:spPr bwMode="auto">
          <a:xfrm>
            <a:off x="3246438" y="4805363"/>
            <a:ext cx="690562" cy="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pic>
        <p:nvPicPr>
          <p:cNvPr id="114" name="Picture 113"/>
          <p:cNvPicPr>
            <a:picLocks noChangeAspect="1"/>
          </p:cNvPicPr>
          <p:nvPr/>
        </p:nvPicPr>
        <p:blipFill>
          <a:blip r:embed="rId3">
            <a:extLst>
              <a:ext uri="{28A0092B-C50C-407E-A947-70E740481C1C}">
                <a14:useLocalDpi xmlns:a14="http://schemas.microsoft.com/office/drawing/2010/main" val="0"/>
              </a:ext>
            </a:extLst>
          </a:blip>
          <a:srcRect l="32315" r="14000"/>
          <a:stretch>
            <a:fillRect/>
          </a:stretch>
        </p:blipFill>
        <p:spPr bwMode="auto">
          <a:xfrm>
            <a:off x="1138238" y="3916363"/>
            <a:ext cx="19685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91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10"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par>
                                <p:cTn id="26" presetID="10" presetClass="entr" presetSubtype="0" fill="hold" nodeType="with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TWO DNNS AS RUN IN MAINSTREAM</a:t>
            </a:r>
            <a:endParaRPr lang="en-US" dirty="0"/>
          </a:p>
        </p:txBody>
      </p:sp>
      <p:grpSp>
        <p:nvGrpSpPr>
          <p:cNvPr id="52" name="Group 51"/>
          <p:cNvGrpSpPr>
            <a:grpSpLocks/>
          </p:cNvGrpSpPr>
          <p:nvPr/>
        </p:nvGrpSpPr>
        <p:grpSpPr bwMode="auto">
          <a:xfrm>
            <a:off x="1797050" y="2351088"/>
            <a:ext cx="3432175" cy="4810125"/>
            <a:chOff x="1385204" y="1469620"/>
            <a:chExt cx="2145768" cy="3006066"/>
          </a:xfrm>
        </p:grpSpPr>
        <p:sp>
          <p:nvSpPr>
            <p:cNvPr id="53" name="Shape 472"/>
            <p:cNvSpPr/>
            <p:nvPr/>
          </p:nvSpPr>
          <p:spPr>
            <a:xfrm>
              <a:off x="1385204" y="1469620"/>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4" name="Shape 473"/>
            <p:cNvSpPr/>
            <p:nvPr/>
          </p:nvSpPr>
          <p:spPr>
            <a:xfrm>
              <a:off x="1385204" y="1931939"/>
              <a:ext cx="387072" cy="387911"/>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5" name="Shape 474"/>
            <p:cNvSpPr/>
            <p:nvPr/>
          </p:nvSpPr>
          <p:spPr>
            <a:xfrm>
              <a:off x="1385204" y="2395250"/>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6" name="Shape 475"/>
            <p:cNvSpPr/>
            <p:nvPr/>
          </p:nvSpPr>
          <p:spPr>
            <a:xfrm>
              <a:off x="1772276" y="1700779"/>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7" name="Shape 476"/>
            <p:cNvSpPr/>
            <p:nvPr/>
          </p:nvSpPr>
          <p:spPr>
            <a:xfrm>
              <a:off x="1772276" y="2164091"/>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58" name="Shape 477"/>
            <p:cNvCxnSpPr>
              <a:cxnSpLocks noChangeShapeType="1"/>
            </p:cNvCxnSpPr>
            <p:nvPr/>
          </p:nvCxnSpPr>
          <p:spPr bwMode="auto">
            <a:xfrm>
              <a:off x="1772335" y="1663184"/>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9" name="Shape 478"/>
            <p:cNvCxnSpPr>
              <a:cxnSpLocks noChangeShapeType="1"/>
            </p:cNvCxnSpPr>
            <p:nvPr/>
          </p:nvCxnSpPr>
          <p:spPr bwMode="auto">
            <a:xfrm rot="10800000" flipH="1">
              <a:off x="1772335" y="2031406"/>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0" name="Shape 479"/>
            <p:cNvCxnSpPr>
              <a:cxnSpLocks noChangeShapeType="1"/>
            </p:cNvCxnSpPr>
            <p:nvPr/>
          </p:nvCxnSpPr>
          <p:spPr bwMode="auto">
            <a:xfrm>
              <a:off x="1772335" y="2125972"/>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1" name="Shape 480"/>
            <p:cNvCxnSpPr>
              <a:cxnSpLocks noChangeShapeType="1"/>
            </p:cNvCxnSpPr>
            <p:nvPr/>
          </p:nvCxnSpPr>
          <p:spPr bwMode="auto">
            <a:xfrm rot="10800000" flipH="1">
              <a:off x="1772335" y="2494193"/>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2" name="Shape 481"/>
            <p:cNvSpPr/>
            <p:nvPr/>
          </p:nvSpPr>
          <p:spPr>
            <a:xfrm>
              <a:off x="2178206" y="1469620"/>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3" name="Shape 482"/>
            <p:cNvSpPr/>
            <p:nvPr/>
          </p:nvSpPr>
          <p:spPr>
            <a:xfrm>
              <a:off x="2178206" y="1931939"/>
              <a:ext cx="387072" cy="387911"/>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4" name="Shape 483"/>
            <p:cNvSpPr/>
            <p:nvPr/>
          </p:nvSpPr>
          <p:spPr>
            <a:xfrm>
              <a:off x="2178206" y="2395250"/>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5" name="Shape 484"/>
            <p:cNvSpPr/>
            <p:nvPr/>
          </p:nvSpPr>
          <p:spPr>
            <a:xfrm>
              <a:off x="2565277" y="1700779"/>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6" name="Shape 485"/>
            <p:cNvSpPr/>
            <p:nvPr/>
          </p:nvSpPr>
          <p:spPr>
            <a:xfrm>
              <a:off x="2565277" y="2164091"/>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67" name="Shape 486"/>
            <p:cNvCxnSpPr>
              <a:cxnSpLocks noChangeShapeType="1"/>
            </p:cNvCxnSpPr>
            <p:nvPr/>
          </p:nvCxnSpPr>
          <p:spPr bwMode="auto">
            <a:xfrm>
              <a:off x="2565527" y="1663184"/>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8" name="Shape 487"/>
            <p:cNvCxnSpPr>
              <a:cxnSpLocks noChangeShapeType="1"/>
            </p:cNvCxnSpPr>
            <p:nvPr/>
          </p:nvCxnSpPr>
          <p:spPr bwMode="auto">
            <a:xfrm rot="10800000" flipH="1">
              <a:off x="2565527" y="2031406"/>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9" name="Shape 488"/>
            <p:cNvCxnSpPr>
              <a:cxnSpLocks noChangeShapeType="1"/>
            </p:cNvCxnSpPr>
            <p:nvPr/>
          </p:nvCxnSpPr>
          <p:spPr bwMode="auto">
            <a:xfrm>
              <a:off x="2565527" y="2125972"/>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0" name="Shape 489"/>
            <p:cNvCxnSpPr>
              <a:cxnSpLocks noChangeShapeType="1"/>
            </p:cNvCxnSpPr>
            <p:nvPr/>
          </p:nvCxnSpPr>
          <p:spPr bwMode="auto">
            <a:xfrm rot="10800000" flipH="1">
              <a:off x="2565527" y="2494193"/>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1" name="Shape 490"/>
            <p:cNvCxnSpPr>
              <a:cxnSpLocks noChangeShapeType="1"/>
            </p:cNvCxnSpPr>
            <p:nvPr/>
          </p:nvCxnSpPr>
          <p:spPr bwMode="auto">
            <a:xfrm rot="10800000" flipH="1">
              <a:off x="2159463" y="1800012"/>
              <a:ext cx="75685"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2" name="Shape 491"/>
            <p:cNvCxnSpPr>
              <a:cxnSpLocks noChangeShapeType="1"/>
            </p:cNvCxnSpPr>
            <p:nvPr/>
          </p:nvCxnSpPr>
          <p:spPr bwMode="auto">
            <a:xfrm rot="10800000">
              <a:off x="2159463" y="1894578"/>
              <a:ext cx="83402" cy="8340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3" name="Shape 492"/>
            <p:cNvCxnSpPr>
              <a:cxnSpLocks noChangeShapeType="1"/>
            </p:cNvCxnSpPr>
            <p:nvPr/>
          </p:nvCxnSpPr>
          <p:spPr bwMode="auto">
            <a:xfrm rot="10800000" flipH="1">
              <a:off x="2159463" y="2268381"/>
              <a:ext cx="75685"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4" name="Shape 493"/>
            <p:cNvCxnSpPr>
              <a:cxnSpLocks noChangeShapeType="1"/>
            </p:cNvCxnSpPr>
            <p:nvPr/>
          </p:nvCxnSpPr>
          <p:spPr bwMode="auto">
            <a:xfrm rot="10800000">
              <a:off x="2159463" y="2362947"/>
              <a:ext cx="83402" cy="8340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75" name="Shape 494"/>
            <p:cNvSpPr/>
            <p:nvPr/>
          </p:nvSpPr>
          <p:spPr>
            <a:xfrm>
              <a:off x="3141915" y="1469620"/>
              <a:ext cx="387072" cy="386919"/>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6" name="Shape 495"/>
            <p:cNvSpPr/>
            <p:nvPr/>
          </p:nvSpPr>
          <p:spPr>
            <a:xfrm>
              <a:off x="3141915" y="1931939"/>
              <a:ext cx="387072" cy="387911"/>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7" name="Shape 496"/>
            <p:cNvSpPr/>
            <p:nvPr/>
          </p:nvSpPr>
          <p:spPr>
            <a:xfrm>
              <a:off x="3141915" y="2395250"/>
              <a:ext cx="387072" cy="386919"/>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78" name="Shape 497"/>
            <p:cNvCxnSpPr>
              <a:cxnSpLocks noChangeShapeType="1"/>
            </p:cNvCxnSpPr>
            <p:nvPr/>
          </p:nvCxnSpPr>
          <p:spPr bwMode="auto">
            <a:xfrm rot="10800000" flipH="1">
              <a:off x="2952656" y="1663253"/>
              <a:ext cx="188967" cy="2313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9" name="Shape 498"/>
            <p:cNvCxnSpPr>
              <a:cxnSpLocks noChangeShapeType="1"/>
            </p:cNvCxnSpPr>
            <p:nvPr/>
          </p:nvCxnSpPr>
          <p:spPr bwMode="auto">
            <a:xfrm>
              <a:off x="2952656" y="1894578"/>
              <a:ext cx="188967" cy="2313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0" name="Shape 499"/>
            <p:cNvCxnSpPr>
              <a:cxnSpLocks noChangeShapeType="1"/>
            </p:cNvCxnSpPr>
            <p:nvPr/>
          </p:nvCxnSpPr>
          <p:spPr bwMode="auto">
            <a:xfrm>
              <a:off x="2952656" y="1894578"/>
              <a:ext cx="188967" cy="69414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1" name="Shape 500"/>
            <p:cNvCxnSpPr>
              <a:cxnSpLocks noChangeShapeType="1"/>
            </p:cNvCxnSpPr>
            <p:nvPr/>
          </p:nvCxnSpPr>
          <p:spPr bwMode="auto">
            <a:xfrm rot="10800000" flipH="1">
              <a:off x="2952656" y="2126040"/>
              <a:ext cx="188967" cy="2313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2" name="Shape 501"/>
            <p:cNvCxnSpPr>
              <a:cxnSpLocks noChangeShapeType="1"/>
            </p:cNvCxnSpPr>
            <p:nvPr/>
          </p:nvCxnSpPr>
          <p:spPr bwMode="auto">
            <a:xfrm rot="10800000" flipH="1">
              <a:off x="2952656" y="1663225"/>
              <a:ext cx="188967" cy="69414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3" name="Shape 502"/>
            <p:cNvCxnSpPr>
              <a:cxnSpLocks noChangeShapeType="1"/>
            </p:cNvCxnSpPr>
            <p:nvPr/>
          </p:nvCxnSpPr>
          <p:spPr bwMode="auto">
            <a:xfrm>
              <a:off x="2952656" y="2357365"/>
              <a:ext cx="188967" cy="2313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84" name="Shape 516"/>
            <p:cNvSpPr/>
            <p:nvPr/>
          </p:nvSpPr>
          <p:spPr>
            <a:xfrm>
              <a:off x="1385204" y="3164128"/>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5" name="Shape 517"/>
            <p:cNvSpPr/>
            <p:nvPr/>
          </p:nvSpPr>
          <p:spPr>
            <a:xfrm>
              <a:off x="1385204" y="3626448"/>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6" name="Shape 518"/>
            <p:cNvSpPr/>
            <p:nvPr/>
          </p:nvSpPr>
          <p:spPr>
            <a:xfrm>
              <a:off x="1385204" y="4088767"/>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7" name="Shape 519"/>
            <p:cNvSpPr/>
            <p:nvPr/>
          </p:nvSpPr>
          <p:spPr>
            <a:xfrm>
              <a:off x="1772276" y="3395288"/>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8" name="Shape 520"/>
            <p:cNvSpPr/>
            <p:nvPr/>
          </p:nvSpPr>
          <p:spPr>
            <a:xfrm>
              <a:off x="1772276" y="3857607"/>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19" name="Shape 521"/>
            <p:cNvCxnSpPr>
              <a:cxnSpLocks noChangeShapeType="1"/>
            </p:cNvCxnSpPr>
            <p:nvPr/>
          </p:nvCxnSpPr>
          <p:spPr bwMode="auto">
            <a:xfrm>
              <a:off x="1772744" y="3357152"/>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0" name="Shape 522"/>
            <p:cNvCxnSpPr>
              <a:cxnSpLocks noChangeShapeType="1"/>
            </p:cNvCxnSpPr>
            <p:nvPr/>
          </p:nvCxnSpPr>
          <p:spPr bwMode="auto">
            <a:xfrm rot="10800000" flipH="1">
              <a:off x="1772744" y="3725174"/>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1" name="Shape 523"/>
            <p:cNvCxnSpPr>
              <a:cxnSpLocks noChangeShapeType="1"/>
            </p:cNvCxnSpPr>
            <p:nvPr/>
          </p:nvCxnSpPr>
          <p:spPr bwMode="auto">
            <a:xfrm>
              <a:off x="1772744" y="3819689"/>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2" name="Shape 524"/>
            <p:cNvCxnSpPr>
              <a:cxnSpLocks noChangeShapeType="1"/>
            </p:cNvCxnSpPr>
            <p:nvPr/>
          </p:nvCxnSpPr>
          <p:spPr bwMode="auto">
            <a:xfrm rot="10800000" flipH="1">
              <a:off x="1772744" y="4187711"/>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23" name="Shape 525"/>
            <p:cNvSpPr/>
            <p:nvPr/>
          </p:nvSpPr>
          <p:spPr>
            <a:xfrm>
              <a:off x="2179198" y="3164128"/>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4" name="Shape 526"/>
            <p:cNvSpPr/>
            <p:nvPr/>
          </p:nvSpPr>
          <p:spPr>
            <a:xfrm>
              <a:off x="2179198" y="3626448"/>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5" name="Shape 527"/>
            <p:cNvSpPr/>
            <p:nvPr/>
          </p:nvSpPr>
          <p:spPr>
            <a:xfrm>
              <a:off x="2179198" y="4088767"/>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6" name="Shape 528"/>
            <p:cNvSpPr/>
            <p:nvPr/>
          </p:nvSpPr>
          <p:spPr>
            <a:xfrm>
              <a:off x="2567262" y="3395288"/>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7" name="Shape 529"/>
            <p:cNvSpPr/>
            <p:nvPr/>
          </p:nvSpPr>
          <p:spPr>
            <a:xfrm>
              <a:off x="2567262" y="3857607"/>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28" name="Shape 530"/>
            <p:cNvCxnSpPr>
              <a:cxnSpLocks noChangeShapeType="1"/>
            </p:cNvCxnSpPr>
            <p:nvPr/>
          </p:nvCxnSpPr>
          <p:spPr bwMode="auto">
            <a:xfrm>
              <a:off x="2566779" y="3357152"/>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9" name="Shape 531"/>
            <p:cNvCxnSpPr>
              <a:cxnSpLocks noChangeShapeType="1"/>
            </p:cNvCxnSpPr>
            <p:nvPr/>
          </p:nvCxnSpPr>
          <p:spPr bwMode="auto">
            <a:xfrm rot="10800000" flipH="1">
              <a:off x="2566779" y="3725174"/>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0" name="Shape 532"/>
            <p:cNvCxnSpPr>
              <a:cxnSpLocks noChangeShapeType="1"/>
            </p:cNvCxnSpPr>
            <p:nvPr/>
          </p:nvCxnSpPr>
          <p:spPr bwMode="auto">
            <a:xfrm>
              <a:off x="2566779" y="3819689"/>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1" name="Shape 533"/>
            <p:cNvCxnSpPr>
              <a:cxnSpLocks noChangeShapeType="1"/>
            </p:cNvCxnSpPr>
            <p:nvPr/>
          </p:nvCxnSpPr>
          <p:spPr bwMode="auto">
            <a:xfrm rot="10800000" flipH="1">
              <a:off x="2566779" y="4187711"/>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2" name="Shape 534"/>
            <p:cNvCxnSpPr>
              <a:cxnSpLocks noChangeShapeType="1"/>
            </p:cNvCxnSpPr>
            <p:nvPr/>
          </p:nvCxnSpPr>
          <p:spPr bwMode="auto">
            <a:xfrm rot="10800000" flipH="1">
              <a:off x="2160284" y="3493906"/>
              <a:ext cx="75766"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3" name="Shape 535"/>
            <p:cNvCxnSpPr>
              <a:cxnSpLocks noChangeShapeType="1"/>
            </p:cNvCxnSpPr>
            <p:nvPr/>
          </p:nvCxnSpPr>
          <p:spPr bwMode="auto">
            <a:xfrm rot="10800000">
              <a:off x="2160284" y="3588420"/>
              <a:ext cx="83490" cy="8335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4" name="Shape 536"/>
            <p:cNvCxnSpPr>
              <a:cxnSpLocks noChangeShapeType="1"/>
            </p:cNvCxnSpPr>
            <p:nvPr/>
          </p:nvCxnSpPr>
          <p:spPr bwMode="auto">
            <a:xfrm rot="10800000" flipH="1">
              <a:off x="2160284" y="3962022"/>
              <a:ext cx="75766"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5" name="Shape 537"/>
            <p:cNvCxnSpPr>
              <a:cxnSpLocks noChangeShapeType="1"/>
            </p:cNvCxnSpPr>
            <p:nvPr/>
          </p:nvCxnSpPr>
          <p:spPr bwMode="auto">
            <a:xfrm rot="10800000">
              <a:off x="2160284" y="4056537"/>
              <a:ext cx="83490" cy="8335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36" name="Shape 538"/>
            <p:cNvSpPr/>
            <p:nvPr/>
          </p:nvSpPr>
          <p:spPr>
            <a:xfrm>
              <a:off x="3143900" y="3164128"/>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37" name="Shape 539"/>
            <p:cNvSpPr/>
            <p:nvPr/>
          </p:nvSpPr>
          <p:spPr>
            <a:xfrm>
              <a:off x="3143900" y="3626448"/>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38" name="Shape 540"/>
            <p:cNvSpPr/>
            <p:nvPr/>
          </p:nvSpPr>
          <p:spPr>
            <a:xfrm>
              <a:off x="3143900" y="4088767"/>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39" name="Shape 541"/>
            <p:cNvCxnSpPr>
              <a:cxnSpLocks noChangeShapeType="1"/>
            </p:cNvCxnSpPr>
            <p:nvPr/>
          </p:nvCxnSpPr>
          <p:spPr bwMode="auto">
            <a:xfrm rot="10800000" flipH="1">
              <a:off x="2954319" y="3357220"/>
              <a:ext cx="189168" cy="23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0" name="Shape 542"/>
            <p:cNvCxnSpPr>
              <a:cxnSpLocks noChangeShapeType="1"/>
            </p:cNvCxnSpPr>
            <p:nvPr/>
          </p:nvCxnSpPr>
          <p:spPr bwMode="auto">
            <a:xfrm>
              <a:off x="2954319" y="3588420"/>
              <a:ext cx="189168" cy="23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1" name="Shape 543"/>
            <p:cNvCxnSpPr>
              <a:cxnSpLocks noChangeShapeType="1"/>
            </p:cNvCxnSpPr>
            <p:nvPr/>
          </p:nvCxnSpPr>
          <p:spPr bwMode="auto">
            <a:xfrm>
              <a:off x="2954319" y="3588420"/>
              <a:ext cx="189168" cy="69376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2" name="Shape 544"/>
            <p:cNvCxnSpPr>
              <a:cxnSpLocks noChangeShapeType="1"/>
            </p:cNvCxnSpPr>
            <p:nvPr/>
          </p:nvCxnSpPr>
          <p:spPr bwMode="auto">
            <a:xfrm rot="10800000" flipH="1">
              <a:off x="2954319" y="3819757"/>
              <a:ext cx="189168" cy="23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3" name="Shape 545"/>
            <p:cNvCxnSpPr>
              <a:cxnSpLocks noChangeShapeType="1"/>
            </p:cNvCxnSpPr>
            <p:nvPr/>
          </p:nvCxnSpPr>
          <p:spPr bwMode="auto">
            <a:xfrm rot="10800000" flipH="1">
              <a:off x="2954319" y="3357193"/>
              <a:ext cx="189168" cy="69376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4" name="Shape 546"/>
            <p:cNvCxnSpPr>
              <a:cxnSpLocks noChangeShapeType="1"/>
            </p:cNvCxnSpPr>
            <p:nvPr/>
          </p:nvCxnSpPr>
          <p:spPr bwMode="auto">
            <a:xfrm>
              <a:off x="2954319" y="4050958"/>
              <a:ext cx="189168" cy="23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grpSp>
      <p:cxnSp>
        <p:nvCxnSpPr>
          <p:cNvPr id="145" name="Shape 572"/>
          <p:cNvCxnSpPr>
            <a:cxnSpLocks noChangeShapeType="1"/>
          </p:cNvCxnSpPr>
          <p:nvPr/>
        </p:nvCxnSpPr>
        <p:spPr bwMode="auto">
          <a:xfrm>
            <a:off x="5853113" y="4665663"/>
            <a:ext cx="755650" cy="14287"/>
          </a:xfrm>
          <a:prstGeom prst="straightConnector1">
            <a:avLst/>
          </a:prstGeom>
          <a:noFill/>
          <a:ln w="28575">
            <a:solidFill>
              <a:schemeClr val="tx1"/>
            </a:solidFill>
            <a:round/>
            <a:headEnd type="none" w="lg" len="lg"/>
            <a:tailEnd type="triangle" w="lg" len="lg"/>
          </a:ln>
          <a:extLst>
            <a:ext uri="{909E8E84-426E-40DD-AFC4-6F175D3DCCD1}">
              <a14:hiddenFill xmlns:a14="http://schemas.microsoft.com/office/drawing/2010/main">
                <a:noFill/>
              </a14:hiddenFill>
            </a:ext>
          </a:extLst>
        </p:spPr>
      </p:cxnSp>
      <p:grpSp>
        <p:nvGrpSpPr>
          <p:cNvPr id="146" name="Group 145"/>
          <p:cNvGrpSpPr>
            <a:grpSpLocks/>
          </p:cNvGrpSpPr>
          <p:nvPr/>
        </p:nvGrpSpPr>
        <p:grpSpPr bwMode="auto">
          <a:xfrm>
            <a:off x="7207250" y="2105025"/>
            <a:ext cx="5813425" cy="5056188"/>
            <a:chOff x="4504860" y="1315206"/>
            <a:chExt cx="3632667" cy="3160480"/>
          </a:xfrm>
        </p:grpSpPr>
        <p:sp>
          <p:nvSpPr>
            <p:cNvPr id="147" name="Shape 516"/>
            <p:cNvSpPr/>
            <p:nvPr/>
          </p:nvSpPr>
          <p:spPr>
            <a:xfrm>
              <a:off x="4504860" y="2155686"/>
              <a:ext cx="455324"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8" name="Shape 517"/>
            <p:cNvSpPr/>
            <p:nvPr/>
          </p:nvSpPr>
          <p:spPr>
            <a:xfrm>
              <a:off x="4504860" y="2700459"/>
              <a:ext cx="455324" cy="45546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9" name="Shape 518"/>
            <p:cNvSpPr/>
            <p:nvPr/>
          </p:nvSpPr>
          <p:spPr>
            <a:xfrm>
              <a:off x="4504860" y="3245232"/>
              <a:ext cx="455324"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0" name="Shape 519"/>
            <p:cNvSpPr/>
            <p:nvPr/>
          </p:nvSpPr>
          <p:spPr>
            <a:xfrm>
              <a:off x="4960184" y="2428568"/>
              <a:ext cx="456315" cy="45546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1" name="Shape 520"/>
            <p:cNvSpPr/>
            <p:nvPr/>
          </p:nvSpPr>
          <p:spPr>
            <a:xfrm>
              <a:off x="4960184" y="2973342"/>
              <a:ext cx="456315"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52" name="Shape 521"/>
            <p:cNvCxnSpPr>
              <a:cxnSpLocks noChangeShapeType="1"/>
            </p:cNvCxnSpPr>
            <p:nvPr/>
          </p:nvCxnSpPr>
          <p:spPr bwMode="auto">
            <a:xfrm>
              <a:off x="4960646" y="2383573"/>
              <a:ext cx="66686"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3" name="Shape 522"/>
            <p:cNvCxnSpPr>
              <a:cxnSpLocks noChangeShapeType="1"/>
            </p:cNvCxnSpPr>
            <p:nvPr/>
          </p:nvCxnSpPr>
          <p:spPr bwMode="auto">
            <a:xfrm rot="10800000" flipH="1">
              <a:off x="4960646" y="2817098"/>
              <a:ext cx="66686"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4" name="Shape 523"/>
            <p:cNvCxnSpPr>
              <a:cxnSpLocks noChangeShapeType="1"/>
            </p:cNvCxnSpPr>
            <p:nvPr/>
          </p:nvCxnSpPr>
          <p:spPr bwMode="auto">
            <a:xfrm>
              <a:off x="4960646" y="2928435"/>
              <a:ext cx="66686"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5" name="Shape 524"/>
            <p:cNvCxnSpPr>
              <a:cxnSpLocks noChangeShapeType="1"/>
            </p:cNvCxnSpPr>
            <p:nvPr/>
          </p:nvCxnSpPr>
          <p:spPr bwMode="auto">
            <a:xfrm rot="10800000" flipH="1">
              <a:off x="4960646" y="3361961"/>
              <a:ext cx="66686"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56" name="Shape 525"/>
            <p:cNvSpPr/>
            <p:nvPr/>
          </p:nvSpPr>
          <p:spPr>
            <a:xfrm>
              <a:off x="5438323" y="2155686"/>
              <a:ext cx="456315"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7" name="Shape 526"/>
            <p:cNvSpPr/>
            <p:nvPr/>
          </p:nvSpPr>
          <p:spPr>
            <a:xfrm>
              <a:off x="5438323" y="2700459"/>
              <a:ext cx="456315" cy="45546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8" name="Shape 527"/>
            <p:cNvSpPr/>
            <p:nvPr/>
          </p:nvSpPr>
          <p:spPr>
            <a:xfrm>
              <a:off x="5438323" y="3245232"/>
              <a:ext cx="456315"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9" name="Shape 528"/>
            <p:cNvSpPr/>
            <p:nvPr/>
          </p:nvSpPr>
          <p:spPr>
            <a:xfrm>
              <a:off x="6107916" y="1588089"/>
              <a:ext cx="456315" cy="455466"/>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60" name="Shape 529"/>
            <p:cNvSpPr/>
            <p:nvPr/>
          </p:nvSpPr>
          <p:spPr>
            <a:xfrm>
              <a:off x="6107916" y="2132862"/>
              <a:ext cx="456315" cy="455467"/>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61" name="Shape 530"/>
            <p:cNvCxnSpPr>
              <a:cxnSpLocks noChangeShapeType="1"/>
            </p:cNvCxnSpPr>
            <p:nvPr/>
          </p:nvCxnSpPr>
          <p:spPr bwMode="auto">
            <a:xfrm flipV="1">
              <a:off x="5894513" y="1976676"/>
              <a:ext cx="280531" cy="40689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2" name="Shape 531"/>
            <p:cNvCxnSpPr>
              <a:cxnSpLocks noChangeShapeType="1"/>
            </p:cNvCxnSpPr>
            <p:nvPr/>
          </p:nvCxnSpPr>
          <p:spPr bwMode="auto">
            <a:xfrm flipV="1">
              <a:off x="5894513" y="1976676"/>
              <a:ext cx="280531" cy="95176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3" name="Shape 532"/>
            <p:cNvCxnSpPr>
              <a:cxnSpLocks noChangeShapeType="1"/>
            </p:cNvCxnSpPr>
            <p:nvPr/>
          </p:nvCxnSpPr>
          <p:spPr bwMode="auto">
            <a:xfrm flipV="1">
              <a:off x="5894513" y="2521538"/>
              <a:ext cx="280531" cy="40689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4" name="Shape 534"/>
            <p:cNvCxnSpPr>
              <a:cxnSpLocks noChangeShapeType="1"/>
            </p:cNvCxnSpPr>
            <p:nvPr/>
          </p:nvCxnSpPr>
          <p:spPr bwMode="auto">
            <a:xfrm rot="10800000" flipH="1">
              <a:off x="5416433" y="2544667"/>
              <a:ext cx="89108"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5" name="Shape 535"/>
            <p:cNvCxnSpPr>
              <a:cxnSpLocks noChangeShapeType="1"/>
            </p:cNvCxnSpPr>
            <p:nvPr/>
          </p:nvCxnSpPr>
          <p:spPr bwMode="auto">
            <a:xfrm rot="10800000">
              <a:off x="5416433" y="2656004"/>
              <a:ext cx="98193" cy="9819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6" name="Shape 536"/>
            <p:cNvCxnSpPr>
              <a:cxnSpLocks noChangeShapeType="1"/>
            </p:cNvCxnSpPr>
            <p:nvPr/>
          </p:nvCxnSpPr>
          <p:spPr bwMode="auto">
            <a:xfrm rot="10800000" flipH="1">
              <a:off x="5416433" y="3096102"/>
              <a:ext cx="89108"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7" name="Shape 537"/>
            <p:cNvCxnSpPr>
              <a:cxnSpLocks noChangeShapeType="1"/>
            </p:cNvCxnSpPr>
            <p:nvPr/>
          </p:nvCxnSpPr>
          <p:spPr bwMode="auto">
            <a:xfrm rot="10800000">
              <a:off x="5416433" y="3207439"/>
              <a:ext cx="98193" cy="9819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68" name="Shape 538"/>
            <p:cNvSpPr/>
            <p:nvPr/>
          </p:nvSpPr>
          <p:spPr>
            <a:xfrm>
              <a:off x="6786437" y="1315206"/>
              <a:ext cx="456315" cy="455467"/>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69" name="Shape 539"/>
            <p:cNvSpPr/>
            <p:nvPr/>
          </p:nvSpPr>
          <p:spPr>
            <a:xfrm>
              <a:off x="6786437" y="1859980"/>
              <a:ext cx="456315" cy="455466"/>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70" name="Shape 540"/>
            <p:cNvSpPr/>
            <p:nvPr/>
          </p:nvSpPr>
          <p:spPr>
            <a:xfrm>
              <a:off x="6786437" y="2404753"/>
              <a:ext cx="456315" cy="45645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71" name="Shape 541"/>
            <p:cNvCxnSpPr>
              <a:cxnSpLocks noChangeShapeType="1"/>
            </p:cNvCxnSpPr>
            <p:nvPr/>
          </p:nvCxnSpPr>
          <p:spPr bwMode="auto">
            <a:xfrm rot="10800000" flipH="1">
              <a:off x="6564082" y="1543180"/>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2" name="Shape 542"/>
            <p:cNvCxnSpPr>
              <a:cxnSpLocks noChangeShapeType="1"/>
            </p:cNvCxnSpPr>
            <p:nvPr/>
          </p:nvCxnSpPr>
          <p:spPr bwMode="auto">
            <a:xfrm>
              <a:off x="6564082" y="1815530"/>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3" name="Shape 543"/>
            <p:cNvCxnSpPr>
              <a:cxnSpLocks noChangeShapeType="1"/>
            </p:cNvCxnSpPr>
            <p:nvPr/>
          </p:nvCxnSpPr>
          <p:spPr bwMode="auto">
            <a:xfrm>
              <a:off x="6564082" y="1815530"/>
              <a:ext cx="222481" cy="81724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4" name="Shape 544"/>
            <p:cNvCxnSpPr>
              <a:cxnSpLocks noChangeShapeType="1"/>
            </p:cNvCxnSpPr>
            <p:nvPr/>
          </p:nvCxnSpPr>
          <p:spPr bwMode="auto">
            <a:xfrm rot="10800000" flipH="1">
              <a:off x="6564082" y="2088042"/>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5" name="Shape 545"/>
            <p:cNvCxnSpPr>
              <a:cxnSpLocks noChangeShapeType="1"/>
            </p:cNvCxnSpPr>
            <p:nvPr/>
          </p:nvCxnSpPr>
          <p:spPr bwMode="auto">
            <a:xfrm rot="10800000" flipH="1">
              <a:off x="6564082" y="1543148"/>
              <a:ext cx="222481" cy="81724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6" name="Shape 546"/>
            <p:cNvCxnSpPr>
              <a:cxnSpLocks noChangeShapeType="1"/>
            </p:cNvCxnSpPr>
            <p:nvPr/>
          </p:nvCxnSpPr>
          <p:spPr bwMode="auto">
            <a:xfrm>
              <a:off x="6564082" y="2360393"/>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77" name="Shape 484"/>
            <p:cNvSpPr/>
            <p:nvPr/>
          </p:nvSpPr>
          <p:spPr>
            <a:xfrm>
              <a:off x="6116844" y="3202563"/>
              <a:ext cx="456315" cy="45546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78" name="Shape 485"/>
            <p:cNvSpPr/>
            <p:nvPr/>
          </p:nvSpPr>
          <p:spPr>
            <a:xfrm>
              <a:off x="6116844" y="3747337"/>
              <a:ext cx="456315"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79" name="Shape 487"/>
            <p:cNvCxnSpPr>
              <a:cxnSpLocks noChangeShapeType="1"/>
            </p:cNvCxnSpPr>
            <p:nvPr/>
          </p:nvCxnSpPr>
          <p:spPr bwMode="auto">
            <a:xfrm flipV="1">
              <a:off x="5894513" y="3269354"/>
              <a:ext cx="289165" cy="203944"/>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0" name="Shape 488"/>
            <p:cNvCxnSpPr>
              <a:cxnSpLocks noChangeShapeType="1"/>
            </p:cNvCxnSpPr>
            <p:nvPr/>
          </p:nvCxnSpPr>
          <p:spPr bwMode="auto">
            <a:xfrm>
              <a:off x="5894513" y="2928435"/>
              <a:ext cx="289165" cy="340918"/>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1" name="Shape 489"/>
            <p:cNvCxnSpPr>
              <a:cxnSpLocks noChangeShapeType="1"/>
            </p:cNvCxnSpPr>
            <p:nvPr/>
          </p:nvCxnSpPr>
          <p:spPr bwMode="auto">
            <a:xfrm>
              <a:off x="5894513" y="3473298"/>
              <a:ext cx="289165" cy="340918"/>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82" name="Shape 494"/>
            <p:cNvSpPr/>
            <p:nvPr/>
          </p:nvSpPr>
          <p:spPr>
            <a:xfrm>
              <a:off x="6795365" y="2929681"/>
              <a:ext cx="455323" cy="456459"/>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83" name="Shape 495"/>
            <p:cNvSpPr/>
            <p:nvPr/>
          </p:nvSpPr>
          <p:spPr>
            <a:xfrm>
              <a:off x="6795365" y="3475446"/>
              <a:ext cx="455323" cy="455466"/>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84" name="Shape 496"/>
            <p:cNvSpPr/>
            <p:nvPr/>
          </p:nvSpPr>
          <p:spPr>
            <a:xfrm>
              <a:off x="6795365" y="4020219"/>
              <a:ext cx="455323" cy="455467"/>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85" name="Shape 497"/>
            <p:cNvCxnSpPr>
              <a:cxnSpLocks noChangeShapeType="1"/>
            </p:cNvCxnSpPr>
            <p:nvPr/>
          </p:nvCxnSpPr>
          <p:spPr bwMode="auto">
            <a:xfrm rot="10800000" flipH="1">
              <a:off x="6572716" y="3158148"/>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6" name="Shape 498"/>
            <p:cNvCxnSpPr>
              <a:cxnSpLocks noChangeShapeType="1"/>
            </p:cNvCxnSpPr>
            <p:nvPr/>
          </p:nvCxnSpPr>
          <p:spPr bwMode="auto">
            <a:xfrm>
              <a:off x="6572716" y="3430499"/>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7" name="Shape 499"/>
            <p:cNvCxnSpPr>
              <a:cxnSpLocks noChangeShapeType="1"/>
            </p:cNvCxnSpPr>
            <p:nvPr/>
          </p:nvCxnSpPr>
          <p:spPr bwMode="auto">
            <a:xfrm>
              <a:off x="6572716" y="3430499"/>
              <a:ext cx="222481" cy="81724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8" name="Shape 500"/>
            <p:cNvCxnSpPr>
              <a:cxnSpLocks noChangeShapeType="1"/>
            </p:cNvCxnSpPr>
            <p:nvPr/>
          </p:nvCxnSpPr>
          <p:spPr bwMode="auto">
            <a:xfrm rot="10800000" flipH="1">
              <a:off x="6572716" y="3703011"/>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9" name="Shape 501"/>
            <p:cNvCxnSpPr>
              <a:cxnSpLocks noChangeShapeType="1"/>
            </p:cNvCxnSpPr>
            <p:nvPr/>
          </p:nvCxnSpPr>
          <p:spPr bwMode="auto">
            <a:xfrm flipV="1">
              <a:off x="6572716" y="3158068"/>
              <a:ext cx="222417" cy="817294"/>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90" name="Shape 502"/>
            <p:cNvCxnSpPr>
              <a:cxnSpLocks noChangeShapeType="1"/>
            </p:cNvCxnSpPr>
            <p:nvPr/>
          </p:nvCxnSpPr>
          <p:spPr bwMode="auto">
            <a:xfrm>
              <a:off x="6572716" y="3975362"/>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91" name="Shape 488"/>
            <p:cNvCxnSpPr>
              <a:cxnSpLocks noChangeShapeType="1"/>
            </p:cNvCxnSpPr>
            <p:nvPr/>
          </p:nvCxnSpPr>
          <p:spPr bwMode="auto">
            <a:xfrm>
              <a:off x="5894513" y="2928435"/>
              <a:ext cx="289165" cy="88578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92" name="Shape 487"/>
            <p:cNvCxnSpPr>
              <a:cxnSpLocks noChangeShapeType="1"/>
            </p:cNvCxnSpPr>
            <p:nvPr/>
          </p:nvCxnSpPr>
          <p:spPr bwMode="auto">
            <a:xfrm>
              <a:off x="5894513" y="2383573"/>
              <a:ext cx="280531" cy="13796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93" name="Shape 547"/>
            <p:cNvCxnSpPr>
              <a:cxnSpLocks noChangeShapeType="1"/>
            </p:cNvCxnSpPr>
            <p:nvPr/>
          </p:nvCxnSpPr>
          <p:spPr bwMode="auto">
            <a:xfrm>
              <a:off x="7242284" y="1543099"/>
              <a:ext cx="256688" cy="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94" name="Shape 548"/>
            <p:cNvCxnSpPr>
              <a:cxnSpLocks noChangeShapeType="1"/>
            </p:cNvCxnSpPr>
            <p:nvPr/>
          </p:nvCxnSpPr>
          <p:spPr bwMode="auto">
            <a:xfrm>
              <a:off x="7242284" y="2087962"/>
              <a:ext cx="250714" cy="852"/>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95" name="Shape 549"/>
            <p:cNvCxnSpPr>
              <a:cxnSpLocks noChangeShapeType="1"/>
            </p:cNvCxnSpPr>
            <p:nvPr/>
          </p:nvCxnSpPr>
          <p:spPr bwMode="auto">
            <a:xfrm flipV="1">
              <a:off x="7242284" y="2628942"/>
              <a:ext cx="250714" cy="3882"/>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196" name="Shape 550"/>
            <p:cNvSpPr/>
            <p:nvPr/>
          </p:nvSpPr>
          <p:spPr>
            <a:xfrm>
              <a:off x="7498686" y="1368790"/>
              <a:ext cx="619994" cy="348298"/>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97" name="Shape 551"/>
            <p:cNvSpPr/>
            <p:nvPr/>
          </p:nvSpPr>
          <p:spPr>
            <a:xfrm>
              <a:off x="7492734" y="1914556"/>
              <a:ext cx="619994" cy="348298"/>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98" name="Shape 552"/>
            <p:cNvSpPr/>
            <p:nvPr/>
          </p:nvSpPr>
          <p:spPr>
            <a:xfrm>
              <a:off x="7492734" y="2455361"/>
              <a:ext cx="619994" cy="347305"/>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cxnSp>
          <p:nvCxnSpPr>
            <p:cNvPr id="199" name="Shape 547"/>
            <p:cNvCxnSpPr>
              <a:cxnSpLocks noChangeShapeType="1"/>
            </p:cNvCxnSpPr>
            <p:nvPr/>
          </p:nvCxnSpPr>
          <p:spPr bwMode="auto">
            <a:xfrm>
              <a:off x="7261407" y="3158585"/>
              <a:ext cx="256688" cy="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00" name="Shape 548"/>
            <p:cNvCxnSpPr>
              <a:cxnSpLocks noChangeShapeType="1"/>
            </p:cNvCxnSpPr>
            <p:nvPr/>
          </p:nvCxnSpPr>
          <p:spPr bwMode="auto">
            <a:xfrm>
              <a:off x="7261407" y="3703448"/>
              <a:ext cx="250714" cy="852"/>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01" name="Shape 549"/>
            <p:cNvCxnSpPr>
              <a:cxnSpLocks noChangeShapeType="1"/>
            </p:cNvCxnSpPr>
            <p:nvPr/>
          </p:nvCxnSpPr>
          <p:spPr bwMode="auto">
            <a:xfrm flipV="1">
              <a:off x="7261407" y="4244428"/>
              <a:ext cx="250714" cy="3882"/>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02" name="Shape 550"/>
            <p:cNvSpPr/>
            <p:nvPr/>
          </p:nvSpPr>
          <p:spPr>
            <a:xfrm>
              <a:off x="7518525" y="2984257"/>
              <a:ext cx="619002" cy="348298"/>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03" name="Shape 551"/>
            <p:cNvSpPr/>
            <p:nvPr/>
          </p:nvSpPr>
          <p:spPr>
            <a:xfrm>
              <a:off x="7512573" y="3530023"/>
              <a:ext cx="619002" cy="348298"/>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04" name="Shape 552"/>
            <p:cNvSpPr/>
            <p:nvPr/>
          </p:nvSpPr>
          <p:spPr>
            <a:xfrm>
              <a:off x="7512573" y="4070827"/>
              <a:ext cx="619002" cy="347305"/>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grpSp>
      <p:pic>
        <p:nvPicPr>
          <p:cNvPr id="205" name="Picture 204"/>
          <p:cNvPicPr>
            <a:picLocks noChangeAspect="1"/>
          </p:cNvPicPr>
          <p:nvPr/>
        </p:nvPicPr>
        <p:blipFill>
          <a:blip r:embed="rId3">
            <a:extLst>
              <a:ext uri="{28A0092B-C50C-407E-A947-70E740481C1C}">
                <a14:useLocalDpi xmlns:a14="http://schemas.microsoft.com/office/drawing/2010/main" val="0"/>
              </a:ext>
            </a:extLst>
          </a:blip>
          <a:srcRect l="32315" r="14000"/>
          <a:stretch>
            <a:fillRect/>
          </a:stretch>
        </p:blipFill>
        <p:spPr bwMode="auto">
          <a:xfrm>
            <a:off x="2705100" y="3649663"/>
            <a:ext cx="2471738"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621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a:xfrm>
            <a:off x="2899276" y="3379585"/>
            <a:ext cx="10816724" cy="492125"/>
          </a:xfrm>
        </p:spPr>
        <p:txBody>
          <a:bodyPr/>
          <a:lstStyle/>
          <a:p>
            <a:r>
              <a:rPr lang="en-US" sz="4300" dirty="0" smtClean="0"/>
              <a:t>How do we decide what to </a:t>
            </a:r>
            <a:r>
              <a:rPr lang="en-US" sz="4300" dirty="0" err="1" smtClean="0">
                <a:solidFill>
                  <a:srgbClr val="B75B5B"/>
                </a:solidFill>
              </a:rPr>
              <a:t>finetune</a:t>
            </a:r>
            <a:r>
              <a:rPr lang="en-US" sz="4300" dirty="0" smtClean="0">
                <a:solidFill>
                  <a:srgbClr val="B75B5B"/>
                </a:solidFill>
              </a:rPr>
              <a:t>?</a:t>
            </a:r>
            <a:endParaRPr lang="en-US" sz="4300" dirty="0">
              <a:solidFill>
                <a:srgbClr val="B75B5B"/>
              </a:solidFill>
            </a:endParaRPr>
          </a:p>
        </p:txBody>
      </p:sp>
    </p:spTree>
    <p:extLst>
      <p:ext uri="{BB962C8B-B14F-4D97-AF65-F5344CB8AC3E}">
        <p14:creationId xmlns:p14="http://schemas.microsoft.com/office/powerpoint/2010/main" val="4113161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grpSp>
        <p:nvGrpSpPr>
          <p:cNvPr id="206" name="Group 2"/>
          <p:cNvGrpSpPr>
            <a:grpSpLocks/>
          </p:cNvGrpSpPr>
          <p:nvPr/>
        </p:nvGrpSpPr>
        <p:grpSpPr bwMode="auto">
          <a:xfrm>
            <a:off x="1590592" y="1435023"/>
            <a:ext cx="4960937" cy="4608512"/>
            <a:chOff x="613275" y="675663"/>
            <a:chExt cx="3101339" cy="2880460"/>
          </a:xfrm>
        </p:grpSpPr>
        <p:sp>
          <p:nvSpPr>
            <p:cNvPr id="207" name="Shape 588"/>
            <p:cNvSpPr/>
            <p:nvPr/>
          </p:nvSpPr>
          <p:spPr>
            <a:xfrm>
              <a:off x="613275" y="1404956"/>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08" name="Shape 589"/>
            <p:cNvSpPr/>
            <p:nvPr/>
          </p:nvSpPr>
          <p:spPr>
            <a:xfrm>
              <a:off x="613275" y="1899089"/>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09" name="Shape 590"/>
            <p:cNvSpPr/>
            <p:nvPr/>
          </p:nvSpPr>
          <p:spPr>
            <a:xfrm>
              <a:off x="613275" y="2392231"/>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0" name="Shape 591"/>
            <p:cNvSpPr/>
            <p:nvPr/>
          </p:nvSpPr>
          <p:spPr>
            <a:xfrm>
              <a:off x="1026125" y="1652023"/>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1" name="Shape 592"/>
            <p:cNvSpPr/>
            <p:nvPr/>
          </p:nvSpPr>
          <p:spPr>
            <a:xfrm>
              <a:off x="1026125" y="2145164"/>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12" name="Shape 593"/>
            <p:cNvCxnSpPr>
              <a:cxnSpLocks noChangeShapeType="1"/>
            </p:cNvCxnSpPr>
            <p:nvPr/>
          </p:nvCxnSpPr>
          <p:spPr bwMode="auto">
            <a:xfrm>
              <a:off x="1026075" y="1611688"/>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13" name="Shape 594"/>
            <p:cNvCxnSpPr>
              <a:cxnSpLocks noChangeShapeType="1"/>
            </p:cNvCxnSpPr>
            <p:nvPr/>
          </p:nvCxnSpPr>
          <p:spPr bwMode="auto">
            <a:xfrm rot="10800000" flipH="1">
              <a:off x="1026075" y="20044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14" name="Shape 595"/>
            <p:cNvCxnSpPr>
              <a:cxnSpLocks noChangeShapeType="1"/>
            </p:cNvCxnSpPr>
            <p:nvPr/>
          </p:nvCxnSpPr>
          <p:spPr bwMode="auto">
            <a:xfrm>
              <a:off x="1026075" y="21052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15" name="Shape 596"/>
            <p:cNvCxnSpPr>
              <a:cxnSpLocks noChangeShapeType="1"/>
            </p:cNvCxnSpPr>
            <p:nvPr/>
          </p:nvCxnSpPr>
          <p:spPr bwMode="auto">
            <a:xfrm rot="10800000" flipH="1">
              <a:off x="1026075" y="2497961"/>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216" name="Shape 597"/>
            <p:cNvSpPr/>
            <p:nvPr/>
          </p:nvSpPr>
          <p:spPr>
            <a:xfrm>
              <a:off x="1458824" y="1404956"/>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7" name="Shape 598"/>
            <p:cNvSpPr/>
            <p:nvPr/>
          </p:nvSpPr>
          <p:spPr>
            <a:xfrm>
              <a:off x="1458824" y="1899089"/>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8" name="Shape 599"/>
            <p:cNvSpPr/>
            <p:nvPr/>
          </p:nvSpPr>
          <p:spPr>
            <a:xfrm>
              <a:off x="1458824" y="2392231"/>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9" name="Shape 600"/>
            <p:cNvSpPr/>
            <p:nvPr/>
          </p:nvSpPr>
          <p:spPr>
            <a:xfrm>
              <a:off x="1871674" y="1652023"/>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20" name="Shape 601"/>
            <p:cNvSpPr/>
            <p:nvPr/>
          </p:nvSpPr>
          <p:spPr>
            <a:xfrm>
              <a:off x="1871674" y="2145164"/>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21" name="Shape 602"/>
            <p:cNvCxnSpPr>
              <a:cxnSpLocks noChangeShapeType="1"/>
            </p:cNvCxnSpPr>
            <p:nvPr/>
          </p:nvCxnSpPr>
          <p:spPr bwMode="auto">
            <a:xfrm>
              <a:off x="1871967" y="1611688"/>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2" name="Shape 603"/>
            <p:cNvCxnSpPr>
              <a:cxnSpLocks noChangeShapeType="1"/>
            </p:cNvCxnSpPr>
            <p:nvPr/>
          </p:nvCxnSpPr>
          <p:spPr bwMode="auto">
            <a:xfrm rot="10800000" flipH="1">
              <a:off x="1871967" y="20044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3" name="Shape 604"/>
            <p:cNvCxnSpPr>
              <a:cxnSpLocks noChangeShapeType="1"/>
            </p:cNvCxnSpPr>
            <p:nvPr/>
          </p:nvCxnSpPr>
          <p:spPr bwMode="auto">
            <a:xfrm>
              <a:off x="1871967" y="21052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4" name="Shape 605"/>
            <p:cNvCxnSpPr>
              <a:cxnSpLocks noChangeShapeType="1"/>
            </p:cNvCxnSpPr>
            <p:nvPr/>
          </p:nvCxnSpPr>
          <p:spPr bwMode="auto">
            <a:xfrm rot="10800000" flipH="1">
              <a:off x="1871967" y="2497961"/>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5" name="Shape 606"/>
            <p:cNvCxnSpPr>
              <a:cxnSpLocks noChangeShapeType="1"/>
            </p:cNvCxnSpPr>
            <p:nvPr/>
          </p:nvCxnSpPr>
          <p:spPr bwMode="auto">
            <a:xfrm rot="10800000" flipH="1">
              <a:off x="1438925" y="1757656"/>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6" name="Shape 607"/>
            <p:cNvCxnSpPr>
              <a:cxnSpLocks noChangeShapeType="1"/>
            </p:cNvCxnSpPr>
            <p:nvPr/>
          </p:nvCxnSpPr>
          <p:spPr bwMode="auto">
            <a:xfrm rot="10800000">
              <a:off x="1438925" y="1858456"/>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7" name="Shape 608"/>
            <p:cNvCxnSpPr>
              <a:cxnSpLocks noChangeShapeType="1"/>
            </p:cNvCxnSpPr>
            <p:nvPr/>
          </p:nvCxnSpPr>
          <p:spPr bwMode="auto">
            <a:xfrm rot="10800000" flipH="1">
              <a:off x="1438974" y="2257171"/>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8" name="Shape 609"/>
            <p:cNvCxnSpPr>
              <a:cxnSpLocks noChangeShapeType="1"/>
            </p:cNvCxnSpPr>
            <p:nvPr/>
          </p:nvCxnSpPr>
          <p:spPr bwMode="auto">
            <a:xfrm rot="10800000">
              <a:off x="1439117" y="2358115"/>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229" name="Shape 610"/>
            <p:cNvSpPr/>
            <p:nvPr/>
          </p:nvSpPr>
          <p:spPr>
            <a:xfrm>
              <a:off x="2485987" y="2156079"/>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30" name="Shape 611"/>
            <p:cNvSpPr/>
            <p:nvPr/>
          </p:nvSpPr>
          <p:spPr>
            <a:xfrm>
              <a:off x="2485987" y="2650212"/>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31" name="Shape 612"/>
            <p:cNvSpPr/>
            <p:nvPr/>
          </p:nvSpPr>
          <p:spPr>
            <a:xfrm>
              <a:off x="2485987" y="3143353"/>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32" name="Shape 613"/>
            <p:cNvCxnSpPr>
              <a:cxnSpLocks noChangeShapeType="1"/>
            </p:cNvCxnSpPr>
            <p:nvPr/>
          </p:nvCxnSpPr>
          <p:spPr bwMode="auto">
            <a:xfrm>
              <a:off x="2284817" y="1858456"/>
              <a:ext cx="201600" cy="504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3" name="Shape 614"/>
            <p:cNvCxnSpPr>
              <a:cxnSpLocks noChangeShapeType="1"/>
            </p:cNvCxnSpPr>
            <p:nvPr/>
          </p:nvCxnSpPr>
          <p:spPr bwMode="auto">
            <a:xfrm>
              <a:off x="2284817" y="1858456"/>
              <a:ext cx="201600" cy="997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4" name="Shape 615"/>
            <p:cNvCxnSpPr>
              <a:cxnSpLocks noChangeShapeType="1"/>
            </p:cNvCxnSpPr>
            <p:nvPr/>
          </p:nvCxnSpPr>
          <p:spPr bwMode="auto">
            <a:xfrm>
              <a:off x="2284817" y="1858456"/>
              <a:ext cx="201600" cy="1491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5" name="Shape 616"/>
            <p:cNvCxnSpPr>
              <a:cxnSpLocks noChangeShapeType="1"/>
            </p:cNvCxnSpPr>
            <p:nvPr/>
          </p:nvCxnSpPr>
          <p:spPr bwMode="auto">
            <a:xfrm>
              <a:off x="2284817" y="2351993"/>
              <a:ext cx="201600" cy="504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6" name="Shape 617"/>
            <p:cNvCxnSpPr>
              <a:cxnSpLocks noChangeShapeType="1"/>
            </p:cNvCxnSpPr>
            <p:nvPr/>
          </p:nvCxnSpPr>
          <p:spPr bwMode="auto">
            <a:xfrm>
              <a:off x="2284817" y="2351993"/>
              <a:ext cx="201600" cy="10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7" name="Shape 618"/>
            <p:cNvCxnSpPr>
              <a:cxnSpLocks noChangeShapeType="1"/>
            </p:cNvCxnSpPr>
            <p:nvPr/>
          </p:nvCxnSpPr>
          <p:spPr bwMode="auto">
            <a:xfrm>
              <a:off x="2284817" y="2351993"/>
              <a:ext cx="201600" cy="997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8" name="Shape 619"/>
            <p:cNvCxnSpPr>
              <a:cxnSpLocks noChangeShapeType="1"/>
            </p:cNvCxnSpPr>
            <p:nvPr/>
          </p:nvCxnSpPr>
          <p:spPr bwMode="auto">
            <a:xfrm>
              <a:off x="2899339" y="2359495"/>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39" name="Shape 620"/>
            <p:cNvCxnSpPr>
              <a:cxnSpLocks noChangeShapeType="1"/>
            </p:cNvCxnSpPr>
            <p:nvPr/>
          </p:nvCxnSpPr>
          <p:spPr bwMode="auto">
            <a:xfrm>
              <a:off x="2899339" y="2855600"/>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40" name="Shape 621"/>
            <p:cNvCxnSpPr>
              <a:cxnSpLocks noChangeShapeType="1"/>
            </p:cNvCxnSpPr>
            <p:nvPr/>
          </p:nvCxnSpPr>
          <p:spPr bwMode="auto">
            <a:xfrm>
              <a:off x="2899339" y="3351704"/>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41" name="Shape 622"/>
            <p:cNvSpPr/>
            <p:nvPr/>
          </p:nvSpPr>
          <p:spPr>
            <a:xfrm>
              <a:off x="3062589" y="2178900"/>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42" name="Shape 623"/>
            <p:cNvSpPr/>
            <p:nvPr/>
          </p:nvSpPr>
          <p:spPr>
            <a:xfrm>
              <a:off x="3070528" y="2671049"/>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43" name="Shape 624"/>
            <p:cNvSpPr/>
            <p:nvPr/>
          </p:nvSpPr>
          <p:spPr>
            <a:xfrm>
              <a:off x="3070528" y="3171136"/>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44" name="Shape 625"/>
            <p:cNvSpPr/>
            <p:nvPr/>
          </p:nvSpPr>
          <p:spPr>
            <a:xfrm>
              <a:off x="2485987" y="675663"/>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45" name="Shape 626"/>
            <p:cNvSpPr/>
            <p:nvPr/>
          </p:nvSpPr>
          <p:spPr>
            <a:xfrm>
              <a:off x="2485987" y="1168804"/>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46" name="Shape 627"/>
            <p:cNvSpPr/>
            <p:nvPr/>
          </p:nvSpPr>
          <p:spPr>
            <a:xfrm>
              <a:off x="2485987" y="1662937"/>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47" name="Shape 628"/>
            <p:cNvCxnSpPr>
              <a:cxnSpLocks noChangeShapeType="1"/>
            </p:cNvCxnSpPr>
            <p:nvPr/>
          </p:nvCxnSpPr>
          <p:spPr bwMode="auto">
            <a:xfrm rot="10800000" flipH="1">
              <a:off x="2284817" y="881956"/>
              <a:ext cx="201600" cy="9765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48" name="Shape 629"/>
            <p:cNvCxnSpPr>
              <a:cxnSpLocks noChangeShapeType="1"/>
            </p:cNvCxnSpPr>
            <p:nvPr/>
          </p:nvCxnSpPr>
          <p:spPr bwMode="auto">
            <a:xfrm rot="10800000" flipH="1">
              <a:off x="2284817" y="1375456"/>
              <a:ext cx="201600" cy="483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49" name="Shape 630"/>
            <p:cNvCxnSpPr>
              <a:cxnSpLocks noChangeShapeType="1"/>
            </p:cNvCxnSpPr>
            <p:nvPr/>
          </p:nvCxnSpPr>
          <p:spPr bwMode="auto">
            <a:xfrm>
              <a:off x="2284817" y="1858456"/>
              <a:ext cx="201600" cy="10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50" name="Shape 631"/>
            <p:cNvCxnSpPr>
              <a:cxnSpLocks noChangeShapeType="1"/>
            </p:cNvCxnSpPr>
            <p:nvPr/>
          </p:nvCxnSpPr>
          <p:spPr bwMode="auto">
            <a:xfrm rot="10800000" flipH="1">
              <a:off x="2284817" y="1375493"/>
              <a:ext cx="201600" cy="9765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51" name="Shape 632"/>
            <p:cNvCxnSpPr>
              <a:cxnSpLocks noChangeShapeType="1"/>
            </p:cNvCxnSpPr>
            <p:nvPr/>
          </p:nvCxnSpPr>
          <p:spPr bwMode="auto">
            <a:xfrm rot="10800000" flipH="1">
              <a:off x="2284817" y="881993"/>
              <a:ext cx="201600" cy="1470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52" name="Shape 633"/>
            <p:cNvCxnSpPr>
              <a:cxnSpLocks noChangeShapeType="1"/>
            </p:cNvCxnSpPr>
            <p:nvPr/>
          </p:nvCxnSpPr>
          <p:spPr bwMode="auto">
            <a:xfrm rot="10800000" flipH="1">
              <a:off x="2284817" y="1868993"/>
              <a:ext cx="201600" cy="483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53" name="Shape 634"/>
            <p:cNvCxnSpPr>
              <a:cxnSpLocks noChangeShapeType="1"/>
            </p:cNvCxnSpPr>
            <p:nvPr/>
          </p:nvCxnSpPr>
          <p:spPr bwMode="auto">
            <a:xfrm>
              <a:off x="2899289" y="878908"/>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54" name="Shape 635"/>
            <p:cNvCxnSpPr>
              <a:cxnSpLocks noChangeShapeType="1"/>
            </p:cNvCxnSpPr>
            <p:nvPr/>
          </p:nvCxnSpPr>
          <p:spPr bwMode="auto">
            <a:xfrm>
              <a:off x="2899289" y="1375012"/>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55" name="Shape 636"/>
            <p:cNvCxnSpPr>
              <a:cxnSpLocks noChangeShapeType="1"/>
            </p:cNvCxnSpPr>
            <p:nvPr/>
          </p:nvCxnSpPr>
          <p:spPr bwMode="auto">
            <a:xfrm>
              <a:off x="2899289" y="1871117"/>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56" name="Shape 637"/>
            <p:cNvSpPr/>
            <p:nvPr/>
          </p:nvSpPr>
          <p:spPr>
            <a:xfrm>
              <a:off x="3062589" y="698484"/>
              <a:ext cx="644086" cy="362166"/>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57" name="Shape 638"/>
            <p:cNvSpPr/>
            <p:nvPr/>
          </p:nvSpPr>
          <p:spPr>
            <a:xfrm>
              <a:off x="3070528" y="1190633"/>
              <a:ext cx="644086" cy="361174"/>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58" name="Shape 639"/>
            <p:cNvSpPr/>
            <p:nvPr/>
          </p:nvSpPr>
          <p:spPr>
            <a:xfrm>
              <a:off x="3070528" y="1690720"/>
              <a:ext cx="644086" cy="362166"/>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grpSp>
      <p:sp>
        <p:nvSpPr>
          <p:cNvPr id="259" name="Shape 711"/>
          <p:cNvSpPr txBox="1"/>
          <p:nvPr/>
        </p:nvSpPr>
        <p:spPr>
          <a:xfrm>
            <a:off x="677779" y="6453122"/>
            <a:ext cx="6407150" cy="836612"/>
          </a:xfrm>
          <a:prstGeom prst="rect">
            <a:avLst/>
          </a:prstGeom>
          <a:noFill/>
          <a:ln>
            <a:noFill/>
          </a:ln>
        </p:spPr>
        <p:txBody>
          <a:bodyPr spcFirstLastPara="1" lIns="146280" tIns="146280" rIns="146280" bIns="146280"/>
          <a:lstStyle/>
          <a:p>
            <a:pPr algn="ctr">
              <a:spcBef>
                <a:spcPts val="0"/>
              </a:spcBef>
              <a:spcAft>
                <a:spcPts val="0"/>
              </a:spcAft>
              <a:defRPr/>
            </a:pPr>
            <a:r>
              <a:rPr lang="en" sz="3800" dirty="0">
                <a:solidFill>
                  <a:schemeClr val="tx1">
                    <a:lumMod val="75000"/>
                    <a:lumOff val="25000"/>
                  </a:schemeClr>
                </a:solidFill>
                <a:latin typeface="Roboto Bold" charset="0"/>
                <a:ea typeface="Roboto Bold" charset="0"/>
                <a:cs typeface="Roboto Bold" charset="0"/>
                <a:sym typeface="Pathway Gothic One"/>
              </a:rPr>
              <a:t>More sharing = </a:t>
            </a:r>
            <a:endParaRPr lang="en-US" sz="3800" dirty="0">
              <a:solidFill>
                <a:schemeClr val="tx1">
                  <a:lumMod val="75000"/>
                  <a:lumOff val="25000"/>
                </a:schemeClr>
              </a:solidFill>
              <a:latin typeface="Roboto Bold" charset="0"/>
              <a:ea typeface="Roboto Bold" charset="0"/>
              <a:cs typeface="Roboto Bold" charset="0"/>
              <a:sym typeface="Pathway Gothic One"/>
            </a:endParaRPr>
          </a:p>
          <a:p>
            <a:pPr algn="ctr">
              <a:spcBef>
                <a:spcPts val="0"/>
              </a:spcBef>
              <a:spcAft>
                <a:spcPts val="0"/>
              </a:spcAft>
              <a:defRPr/>
            </a:pPr>
            <a:r>
              <a:rPr lang="en" sz="3800" dirty="0">
                <a:solidFill>
                  <a:schemeClr val="tx1">
                    <a:lumMod val="75000"/>
                    <a:lumOff val="25000"/>
                  </a:schemeClr>
                </a:solidFill>
                <a:latin typeface="Roboto Bold" charset="0"/>
                <a:ea typeface="Roboto Bold" charset="0"/>
                <a:cs typeface="Roboto Bold" charset="0"/>
                <a:sym typeface="Pathway Gothic One"/>
              </a:rPr>
              <a:t>Higher throughput</a:t>
            </a:r>
            <a:endParaRPr sz="3800" dirty="0">
              <a:solidFill>
                <a:schemeClr val="tx1">
                  <a:lumMod val="75000"/>
                  <a:lumOff val="25000"/>
                </a:schemeClr>
              </a:solidFill>
              <a:latin typeface="Roboto Bold" charset="0"/>
              <a:ea typeface="Roboto Bold" charset="0"/>
              <a:cs typeface="Roboto Bold" charset="0"/>
              <a:sym typeface="Pathway Gothic One"/>
            </a:endParaRPr>
          </a:p>
        </p:txBody>
      </p:sp>
      <p:sp>
        <p:nvSpPr>
          <p:cNvPr id="260" name="Shape 712"/>
          <p:cNvSpPr txBox="1"/>
          <p:nvPr/>
        </p:nvSpPr>
        <p:spPr>
          <a:xfrm>
            <a:off x="7395803" y="6453122"/>
            <a:ext cx="6464576" cy="836612"/>
          </a:xfrm>
          <a:prstGeom prst="rect">
            <a:avLst/>
          </a:prstGeom>
          <a:noFill/>
          <a:ln>
            <a:noFill/>
          </a:ln>
        </p:spPr>
        <p:txBody>
          <a:bodyPr spcFirstLastPara="1" lIns="146280" tIns="146280" rIns="146280" bIns="146280"/>
          <a:lstStyle/>
          <a:p>
            <a:pPr algn="ctr">
              <a:spcBef>
                <a:spcPts val="0"/>
              </a:spcBef>
              <a:spcAft>
                <a:spcPts val="0"/>
              </a:spcAft>
              <a:defRPr/>
            </a:pPr>
            <a:r>
              <a:rPr lang="en" sz="3800" dirty="0">
                <a:solidFill>
                  <a:schemeClr val="tx1">
                    <a:lumMod val="75000"/>
                    <a:lumOff val="25000"/>
                  </a:schemeClr>
                </a:solidFill>
                <a:latin typeface="Roboto Bold" charset="0"/>
                <a:ea typeface="Roboto Bold" charset="0"/>
                <a:cs typeface="Roboto Bold" charset="0"/>
                <a:sym typeface="Pathway Gothic One"/>
              </a:rPr>
              <a:t>More specialization = </a:t>
            </a:r>
            <a:endParaRPr lang="en-US" sz="3800" dirty="0">
              <a:solidFill>
                <a:schemeClr val="tx1">
                  <a:lumMod val="75000"/>
                  <a:lumOff val="25000"/>
                </a:schemeClr>
              </a:solidFill>
              <a:latin typeface="Roboto Bold" charset="0"/>
              <a:ea typeface="Roboto Bold" charset="0"/>
              <a:cs typeface="Roboto Bold" charset="0"/>
              <a:sym typeface="Pathway Gothic One"/>
            </a:endParaRPr>
          </a:p>
          <a:p>
            <a:pPr algn="ctr">
              <a:spcBef>
                <a:spcPts val="0"/>
              </a:spcBef>
              <a:spcAft>
                <a:spcPts val="0"/>
              </a:spcAft>
              <a:defRPr/>
            </a:pPr>
            <a:r>
              <a:rPr lang="en" sz="3800" dirty="0">
                <a:solidFill>
                  <a:schemeClr val="tx1">
                    <a:lumMod val="75000"/>
                    <a:lumOff val="25000"/>
                  </a:schemeClr>
                </a:solidFill>
                <a:latin typeface="Roboto Bold" charset="0"/>
                <a:ea typeface="Roboto Bold" charset="0"/>
                <a:cs typeface="Roboto Bold" charset="0"/>
                <a:sym typeface="Pathway Gothic One"/>
              </a:rPr>
              <a:t>Higher per-frame </a:t>
            </a:r>
            <a:r>
              <a:rPr lang="en" sz="3800" dirty="0" err="1">
                <a:solidFill>
                  <a:schemeClr val="tx1">
                    <a:lumMod val="75000"/>
                    <a:lumOff val="25000"/>
                  </a:schemeClr>
                </a:solidFill>
                <a:latin typeface="Roboto Bold" charset="0"/>
                <a:ea typeface="Roboto Bold" charset="0"/>
                <a:cs typeface="Roboto Bold" charset="0"/>
                <a:sym typeface="Pathway Gothic One"/>
              </a:rPr>
              <a:t>acc</a:t>
            </a:r>
            <a:r>
              <a:rPr lang="en-US" sz="3800" dirty="0" err="1">
                <a:solidFill>
                  <a:schemeClr val="tx1">
                    <a:lumMod val="75000"/>
                    <a:lumOff val="25000"/>
                  </a:schemeClr>
                </a:solidFill>
                <a:latin typeface="Roboto Bold" charset="0"/>
                <a:ea typeface="Roboto Bold" charset="0"/>
                <a:cs typeface="Roboto Bold" charset="0"/>
                <a:sym typeface="Pathway Gothic One"/>
              </a:rPr>
              <a:t>uracy</a:t>
            </a:r>
            <a:endParaRPr sz="3800" dirty="0">
              <a:solidFill>
                <a:schemeClr val="tx1">
                  <a:lumMod val="75000"/>
                  <a:lumOff val="25000"/>
                </a:schemeClr>
              </a:solidFill>
              <a:latin typeface="Roboto Bold" charset="0"/>
              <a:ea typeface="Roboto Bold" charset="0"/>
              <a:cs typeface="Roboto Bold" charset="0"/>
              <a:sym typeface="Pathway Gothic One"/>
            </a:endParaRPr>
          </a:p>
        </p:txBody>
      </p:sp>
      <p:grpSp>
        <p:nvGrpSpPr>
          <p:cNvPr id="261" name="Group 3"/>
          <p:cNvGrpSpPr>
            <a:grpSpLocks/>
          </p:cNvGrpSpPr>
          <p:nvPr/>
        </p:nvGrpSpPr>
        <p:grpSpPr bwMode="auto">
          <a:xfrm>
            <a:off x="8323179" y="1433435"/>
            <a:ext cx="5005388" cy="4611688"/>
            <a:chOff x="5366492" y="675076"/>
            <a:chExt cx="3128822" cy="2881697"/>
          </a:xfrm>
        </p:grpSpPr>
        <p:sp>
          <p:nvSpPr>
            <p:cNvPr id="262" name="Shape 643"/>
            <p:cNvSpPr/>
            <p:nvPr/>
          </p:nvSpPr>
          <p:spPr>
            <a:xfrm>
              <a:off x="5791210" y="2404094"/>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3" name="Shape 644"/>
            <p:cNvSpPr/>
            <p:nvPr/>
          </p:nvSpPr>
          <p:spPr>
            <a:xfrm>
              <a:off x="5791210" y="2897107"/>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4" name="Shape 649"/>
            <p:cNvSpPr/>
            <p:nvPr/>
          </p:nvSpPr>
          <p:spPr>
            <a:xfrm>
              <a:off x="6224859" y="2157091"/>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5" name="Shape 650"/>
            <p:cNvSpPr/>
            <p:nvPr/>
          </p:nvSpPr>
          <p:spPr>
            <a:xfrm>
              <a:off x="6224859" y="2650105"/>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6" name="Shape 651"/>
            <p:cNvSpPr/>
            <p:nvPr/>
          </p:nvSpPr>
          <p:spPr>
            <a:xfrm>
              <a:off x="6224859" y="314411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7" name="Shape 652"/>
            <p:cNvSpPr/>
            <p:nvPr/>
          </p:nvSpPr>
          <p:spPr>
            <a:xfrm>
              <a:off x="6637669" y="2404094"/>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8" name="Shape 653"/>
            <p:cNvSpPr/>
            <p:nvPr/>
          </p:nvSpPr>
          <p:spPr>
            <a:xfrm>
              <a:off x="6637669" y="2897107"/>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69" name="Shape 654"/>
            <p:cNvCxnSpPr>
              <a:cxnSpLocks noChangeShapeType="1"/>
            </p:cNvCxnSpPr>
            <p:nvPr/>
          </p:nvCxnSpPr>
          <p:spPr bwMode="auto">
            <a:xfrm>
              <a:off x="6637467" y="23633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0" name="Shape 655"/>
            <p:cNvCxnSpPr>
              <a:cxnSpLocks noChangeShapeType="1"/>
            </p:cNvCxnSpPr>
            <p:nvPr/>
          </p:nvCxnSpPr>
          <p:spPr bwMode="auto">
            <a:xfrm rot="10800000" flipH="1">
              <a:off x="6637467" y="2756037"/>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1" name="Shape 656"/>
            <p:cNvCxnSpPr>
              <a:cxnSpLocks noChangeShapeType="1"/>
            </p:cNvCxnSpPr>
            <p:nvPr/>
          </p:nvCxnSpPr>
          <p:spPr bwMode="auto">
            <a:xfrm>
              <a:off x="6637467" y="2856837"/>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2" name="Shape 657"/>
            <p:cNvCxnSpPr>
              <a:cxnSpLocks noChangeShapeType="1"/>
            </p:cNvCxnSpPr>
            <p:nvPr/>
          </p:nvCxnSpPr>
          <p:spPr bwMode="auto">
            <a:xfrm rot="10800000" flipH="1">
              <a:off x="6637467" y="324957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3" name="Shape 658"/>
            <p:cNvCxnSpPr>
              <a:cxnSpLocks noChangeShapeType="1"/>
            </p:cNvCxnSpPr>
            <p:nvPr/>
          </p:nvCxnSpPr>
          <p:spPr bwMode="auto">
            <a:xfrm rot="10800000" flipH="1">
              <a:off x="6204425" y="2509268"/>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4" name="Shape 659"/>
            <p:cNvCxnSpPr>
              <a:cxnSpLocks noChangeShapeType="1"/>
            </p:cNvCxnSpPr>
            <p:nvPr/>
          </p:nvCxnSpPr>
          <p:spPr bwMode="auto">
            <a:xfrm rot="10800000">
              <a:off x="6204425" y="2610068"/>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5" name="Shape 660"/>
            <p:cNvCxnSpPr>
              <a:cxnSpLocks noChangeShapeType="1"/>
            </p:cNvCxnSpPr>
            <p:nvPr/>
          </p:nvCxnSpPr>
          <p:spPr bwMode="auto">
            <a:xfrm rot="10800000" flipH="1">
              <a:off x="6204474" y="3008784"/>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 name="Shape 661"/>
            <p:cNvCxnSpPr>
              <a:cxnSpLocks noChangeShapeType="1"/>
            </p:cNvCxnSpPr>
            <p:nvPr/>
          </p:nvCxnSpPr>
          <p:spPr bwMode="auto">
            <a:xfrm rot="10800000">
              <a:off x="6204617" y="3109727"/>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277" name="Shape 662"/>
            <p:cNvSpPr/>
            <p:nvPr/>
          </p:nvSpPr>
          <p:spPr>
            <a:xfrm>
              <a:off x="7251922" y="2157091"/>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78" name="Shape 663"/>
            <p:cNvSpPr/>
            <p:nvPr/>
          </p:nvSpPr>
          <p:spPr>
            <a:xfrm>
              <a:off x="7251922" y="2650105"/>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79" name="Shape 664"/>
            <p:cNvSpPr/>
            <p:nvPr/>
          </p:nvSpPr>
          <p:spPr>
            <a:xfrm>
              <a:off x="7251922" y="314411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80" name="Shape 665"/>
            <p:cNvCxnSpPr>
              <a:cxnSpLocks noChangeShapeType="1"/>
            </p:cNvCxnSpPr>
            <p:nvPr/>
          </p:nvCxnSpPr>
          <p:spPr bwMode="auto">
            <a:xfrm rot="10800000" flipH="1">
              <a:off x="7050317" y="236316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1" name="Shape 666"/>
            <p:cNvCxnSpPr>
              <a:cxnSpLocks noChangeShapeType="1"/>
            </p:cNvCxnSpPr>
            <p:nvPr/>
          </p:nvCxnSpPr>
          <p:spPr bwMode="auto">
            <a:xfrm>
              <a:off x="7050317" y="261006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2" name="Shape 667"/>
            <p:cNvCxnSpPr>
              <a:cxnSpLocks noChangeShapeType="1"/>
            </p:cNvCxnSpPr>
            <p:nvPr/>
          </p:nvCxnSpPr>
          <p:spPr bwMode="auto">
            <a:xfrm>
              <a:off x="7050317" y="2610068"/>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3" name="Shape 668"/>
            <p:cNvCxnSpPr>
              <a:cxnSpLocks noChangeShapeType="1"/>
            </p:cNvCxnSpPr>
            <p:nvPr/>
          </p:nvCxnSpPr>
          <p:spPr bwMode="auto">
            <a:xfrm rot="10800000" flipH="1">
              <a:off x="7050317" y="2856705"/>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4" name="Shape 669"/>
            <p:cNvCxnSpPr>
              <a:cxnSpLocks noChangeShapeType="1"/>
            </p:cNvCxnSpPr>
            <p:nvPr/>
          </p:nvCxnSpPr>
          <p:spPr bwMode="auto">
            <a:xfrm rot="10800000" flipH="1">
              <a:off x="7050317" y="2363205"/>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5" name="Shape 670"/>
            <p:cNvCxnSpPr>
              <a:cxnSpLocks noChangeShapeType="1"/>
            </p:cNvCxnSpPr>
            <p:nvPr/>
          </p:nvCxnSpPr>
          <p:spPr bwMode="auto">
            <a:xfrm>
              <a:off x="7050317" y="3103605"/>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6" name="Shape 671"/>
            <p:cNvCxnSpPr>
              <a:cxnSpLocks noChangeShapeType="1"/>
            </p:cNvCxnSpPr>
            <p:nvPr/>
          </p:nvCxnSpPr>
          <p:spPr bwMode="auto">
            <a:xfrm>
              <a:off x="7664739" y="2360145"/>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87" name="Shape 672"/>
            <p:cNvCxnSpPr>
              <a:cxnSpLocks noChangeShapeType="1"/>
            </p:cNvCxnSpPr>
            <p:nvPr/>
          </p:nvCxnSpPr>
          <p:spPr bwMode="auto">
            <a:xfrm>
              <a:off x="7664739" y="2856250"/>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88" name="Shape 673"/>
            <p:cNvCxnSpPr>
              <a:cxnSpLocks noChangeShapeType="1"/>
            </p:cNvCxnSpPr>
            <p:nvPr/>
          </p:nvCxnSpPr>
          <p:spPr bwMode="auto">
            <a:xfrm>
              <a:off x="7664739" y="3352354"/>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89" name="Shape 674"/>
            <p:cNvSpPr/>
            <p:nvPr/>
          </p:nvSpPr>
          <p:spPr>
            <a:xfrm>
              <a:off x="7828467" y="2179907"/>
              <a:ext cx="644023" cy="362072"/>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90" name="Shape 675"/>
            <p:cNvSpPr/>
            <p:nvPr/>
          </p:nvSpPr>
          <p:spPr>
            <a:xfrm>
              <a:off x="7836406" y="2671928"/>
              <a:ext cx="644023" cy="36108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91" name="Shape 676"/>
            <p:cNvSpPr/>
            <p:nvPr/>
          </p:nvSpPr>
          <p:spPr>
            <a:xfrm>
              <a:off x="7836406" y="3171885"/>
              <a:ext cx="644023" cy="362072"/>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92" name="Shape 677"/>
            <p:cNvSpPr/>
            <p:nvPr/>
          </p:nvSpPr>
          <p:spPr>
            <a:xfrm>
              <a:off x="5807087" y="92307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3" name="Shape 678"/>
            <p:cNvSpPr/>
            <p:nvPr/>
          </p:nvSpPr>
          <p:spPr>
            <a:xfrm>
              <a:off x="5807087" y="1417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4" name="Shape 683"/>
            <p:cNvSpPr/>
            <p:nvPr/>
          </p:nvSpPr>
          <p:spPr>
            <a:xfrm>
              <a:off x="6239744" y="676068"/>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5" name="Shape 684"/>
            <p:cNvSpPr/>
            <p:nvPr/>
          </p:nvSpPr>
          <p:spPr>
            <a:xfrm>
              <a:off x="6239744" y="1170073"/>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6" name="Shape 685"/>
            <p:cNvSpPr/>
            <p:nvPr/>
          </p:nvSpPr>
          <p:spPr>
            <a:xfrm>
              <a:off x="6239744" y="166308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7" name="Shape 686"/>
            <p:cNvSpPr/>
            <p:nvPr/>
          </p:nvSpPr>
          <p:spPr>
            <a:xfrm>
              <a:off x="6652554" y="92307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8" name="Shape 687"/>
            <p:cNvSpPr/>
            <p:nvPr/>
          </p:nvSpPr>
          <p:spPr>
            <a:xfrm>
              <a:off x="6652554" y="1417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99" name="Shape 688"/>
            <p:cNvCxnSpPr>
              <a:cxnSpLocks noChangeShapeType="1"/>
            </p:cNvCxnSpPr>
            <p:nvPr/>
          </p:nvCxnSpPr>
          <p:spPr bwMode="auto">
            <a:xfrm>
              <a:off x="6652767" y="88271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0" name="Shape 689"/>
            <p:cNvCxnSpPr>
              <a:cxnSpLocks noChangeShapeType="1"/>
            </p:cNvCxnSpPr>
            <p:nvPr/>
          </p:nvCxnSpPr>
          <p:spPr bwMode="auto">
            <a:xfrm rot="10800000" flipH="1">
              <a:off x="6652767" y="12754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1" name="Shape 690"/>
            <p:cNvCxnSpPr>
              <a:cxnSpLocks noChangeShapeType="1"/>
            </p:cNvCxnSpPr>
            <p:nvPr/>
          </p:nvCxnSpPr>
          <p:spPr bwMode="auto">
            <a:xfrm>
              <a:off x="6652767" y="13762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2" name="Shape 691"/>
            <p:cNvCxnSpPr>
              <a:cxnSpLocks noChangeShapeType="1"/>
            </p:cNvCxnSpPr>
            <p:nvPr/>
          </p:nvCxnSpPr>
          <p:spPr bwMode="auto">
            <a:xfrm rot="10800000" flipH="1">
              <a:off x="6652767" y="176898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3" name="Shape 692"/>
            <p:cNvCxnSpPr>
              <a:cxnSpLocks noChangeShapeType="1"/>
            </p:cNvCxnSpPr>
            <p:nvPr/>
          </p:nvCxnSpPr>
          <p:spPr bwMode="auto">
            <a:xfrm rot="10800000" flipH="1">
              <a:off x="6219725" y="1028681"/>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4" name="Shape 693"/>
            <p:cNvCxnSpPr>
              <a:cxnSpLocks noChangeShapeType="1"/>
            </p:cNvCxnSpPr>
            <p:nvPr/>
          </p:nvCxnSpPr>
          <p:spPr bwMode="auto">
            <a:xfrm rot="10800000">
              <a:off x="6219725" y="1129481"/>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5" name="Shape 694"/>
            <p:cNvCxnSpPr>
              <a:cxnSpLocks noChangeShapeType="1"/>
            </p:cNvCxnSpPr>
            <p:nvPr/>
          </p:nvCxnSpPr>
          <p:spPr bwMode="auto">
            <a:xfrm rot="10800000" flipH="1">
              <a:off x="6219774" y="1528196"/>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6" name="Shape 695"/>
            <p:cNvCxnSpPr>
              <a:cxnSpLocks noChangeShapeType="1"/>
            </p:cNvCxnSpPr>
            <p:nvPr/>
          </p:nvCxnSpPr>
          <p:spPr bwMode="auto">
            <a:xfrm rot="10800000">
              <a:off x="6219917" y="1629140"/>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07" name="Shape 696"/>
            <p:cNvSpPr/>
            <p:nvPr/>
          </p:nvSpPr>
          <p:spPr>
            <a:xfrm>
              <a:off x="7266807" y="676068"/>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08" name="Shape 697"/>
            <p:cNvSpPr/>
            <p:nvPr/>
          </p:nvSpPr>
          <p:spPr>
            <a:xfrm>
              <a:off x="7266807" y="1170073"/>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09" name="Shape 698"/>
            <p:cNvSpPr/>
            <p:nvPr/>
          </p:nvSpPr>
          <p:spPr>
            <a:xfrm>
              <a:off x="7266807" y="166308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10" name="Shape 699"/>
            <p:cNvCxnSpPr>
              <a:cxnSpLocks noChangeShapeType="1"/>
            </p:cNvCxnSpPr>
            <p:nvPr/>
          </p:nvCxnSpPr>
          <p:spPr bwMode="auto">
            <a:xfrm rot="10800000" flipH="1">
              <a:off x="7065617" y="882581"/>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1" name="Shape 700"/>
            <p:cNvCxnSpPr>
              <a:cxnSpLocks noChangeShapeType="1"/>
            </p:cNvCxnSpPr>
            <p:nvPr/>
          </p:nvCxnSpPr>
          <p:spPr bwMode="auto">
            <a:xfrm>
              <a:off x="7065617" y="1129481"/>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2" name="Shape 701"/>
            <p:cNvCxnSpPr>
              <a:cxnSpLocks noChangeShapeType="1"/>
            </p:cNvCxnSpPr>
            <p:nvPr/>
          </p:nvCxnSpPr>
          <p:spPr bwMode="auto">
            <a:xfrm>
              <a:off x="7065617" y="1129481"/>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3" name="Shape 702"/>
            <p:cNvCxnSpPr>
              <a:cxnSpLocks noChangeShapeType="1"/>
            </p:cNvCxnSpPr>
            <p:nvPr/>
          </p:nvCxnSpPr>
          <p:spPr bwMode="auto">
            <a:xfrm rot="10800000" flipH="1">
              <a:off x="7065617" y="137611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4" name="Shape 703"/>
            <p:cNvCxnSpPr>
              <a:cxnSpLocks noChangeShapeType="1"/>
            </p:cNvCxnSpPr>
            <p:nvPr/>
          </p:nvCxnSpPr>
          <p:spPr bwMode="auto">
            <a:xfrm rot="10800000" flipH="1">
              <a:off x="7065617" y="882618"/>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5" name="Shape 704"/>
            <p:cNvCxnSpPr>
              <a:cxnSpLocks noChangeShapeType="1"/>
            </p:cNvCxnSpPr>
            <p:nvPr/>
          </p:nvCxnSpPr>
          <p:spPr bwMode="auto">
            <a:xfrm>
              <a:off x="7065617" y="162301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6" name="Shape 705"/>
            <p:cNvCxnSpPr>
              <a:cxnSpLocks noChangeShapeType="1"/>
            </p:cNvCxnSpPr>
            <p:nvPr/>
          </p:nvCxnSpPr>
          <p:spPr bwMode="auto">
            <a:xfrm>
              <a:off x="7680039" y="879558"/>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17" name="Shape 706"/>
            <p:cNvCxnSpPr>
              <a:cxnSpLocks noChangeShapeType="1"/>
            </p:cNvCxnSpPr>
            <p:nvPr/>
          </p:nvCxnSpPr>
          <p:spPr bwMode="auto">
            <a:xfrm>
              <a:off x="7680039" y="1375662"/>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18" name="Shape 707"/>
            <p:cNvCxnSpPr>
              <a:cxnSpLocks noChangeShapeType="1"/>
            </p:cNvCxnSpPr>
            <p:nvPr/>
          </p:nvCxnSpPr>
          <p:spPr bwMode="auto">
            <a:xfrm>
              <a:off x="7680039" y="1871767"/>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19" name="Shape 708"/>
            <p:cNvSpPr/>
            <p:nvPr/>
          </p:nvSpPr>
          <p:spPr>
            <a:xfrm>
              <a:off x="7843352" y="698883"/>
              <a:ext cx="644024" cy="362072"/>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320" name="Shape 709"/>
            <p:cNvSpPr/>
            <p:nvPr/>
          </p:nvSpPr>
          <p:spPr>
            <a:xfrm>
              <a:off x="7851290" y="1190905"/>
              <a:ext cx="644024" cy="362072"/>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321" name="Shape 710"/>
            <p:cNvSpPr/>
            <p:nvPr/>
          </p:nvSpPr>
          <p:spPr>
            <a:xfrm>
              <a:off x="7851290" y="1691854"/>
              <a:ext cx="644024" cy="36108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322" name="Shape 649"/>
            <p:cNvSpPr/>
            <p:nvPr/>
          </p:nvSpPr>
          <p:spPr>
            <a:xfrm>
              <a:off x="5366492" y="215610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23" name="Shape 650"/>
            <p:cNvSpPr/>
            <p:nvPr/>
          </p:nvSpPr>
          <p:spPr>
            <a:xfrm>
              <a:off x="5366492" y="2649113"/>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24" name="Shape 651"/>
            <p:cNvSpPr/>
            <p:nvPr/>
          </p:nvSpPr>
          <p:spPr>
            <a:xfrm>
              <a:off x="5366492" y="3143118"/>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25" name="Shape 654"/>
            <p:cNvCxnSpPr>
              <a:cxnSpLocks noChangeShapeType="1"/>
            </p:cNvCxnSpPr>
            <p:nvPr/>
          </p:nvCxnSpPr>
          <p:spPr bwMode="auto">
            <a:xfrm>
              <a:off x="5779292" y="236206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26" name="Shape 655"/>
            <p:cNvCxnSpPr>
              <a:cxnSpLocks noChangeShapeType="1"/>
            </p:cNvCxnSpPr>
            <p:nvPr/>
          </p:nvCxnSpPr>
          <p:spPr bwMode="auto">
            <a:xfrm rot="10800000" flipH="1">
              <a:off x="5779292" y="27548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27" name="Shape 656"/>
            <p:cNvCxnSpPr>
              <a:cxnSpLocks noChangeShapeType="1"/>
            </p:cNvCxnSpPr>
            <p:nvPr/>
          </p:nvCxnSpPr>
          <p:spPr bwMode="auto">
            <a:xfrm>
              <a:off x="5779292" y="28556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28" name="Shape 657"/>
            <p:cNvCxnSpPr>
              <a:cxnSpLocks noChangeShapeType="1"/>
            </p:cNvCxnSpPr>
            <p:nvPr/>
          </p:nvCxnSpPr>
          <p:spPr bwMode="auto">
            <a:xfrm rot="10800000" flipH="1">
              <a:off x="5779292" y="324833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29" name="Shape 683"/>
            <p:cNvSpPr/>
            <p:nvPr/>
          </p:nvSpPr>
          <p:spPr>
            <a:xfrm>
              <a:off x="5381377" y="675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30" name="Shape 684"/>
            <p:cNvSpPr/>
            <p:nvPr/>
          </p:nvSpPr>
          <p:spPr>
            <a:xfrm>
              <a:off x="5381377" y="116908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31" name="Shape 685"/>
            <p:cNvSpPr/>
            <p:nvPr/>
          </p:nvSpPr>
          <p:spPr>
            <a:xfrm>
              <a:off x="5381377" y="1662095"/>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32" name="Shape 688"/>
            <p:cNvCxnSpPr>
              <a:cxnSpLocks noChangeShapeType="1"/>
            </p:cNvCxnSpPr>
            <p:nvPr/>
          </p:nvCxnSpPr>
          <p:spPr bwMode="auto">
            <a:xfrm>
              <a:off x="5794592" y="88147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3" name="Shape 689"/>
            <p:cNvCxnSpPr>
              <a:cxnSpLocks noChangeShapeType="1"/>
            </p:cNvCxnSpPr>
            <p:nvPr/>
          </p:nvCxnSpPr>
          <p:spPr bwMode="auto">
            <a:xfrm rot="10800000" flipH="1">
              <a:off x="5794592" y="1274212"/>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4" name="Shape 690"/>
            <p:cNvCxnSpPr>
              <a:cxnSpLocks noChangeShapeType="1"/>
            </p:cNvCxnSpPr>
            <p:nvPr/>
          </p:nvCxnSpPr>
          <p:spPr bwMode="auto">
            <a:xfrm>
              <a:off x="5794592" y="1375012"/>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5" name="Shape 691"/>
            <p:cNvCxnSpPr>
              <a:cxnSpLocks noChangeShapeType="1"/>
            </p:cNvCxnSpPr>
            <p:nvPr/>
          </p:nvCxnSpPr>
          <p:spPr bwMode="auto">
            <a:xfrm rot="10800000" flipH="1">
              <a:off x="5794592" y="17677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gr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7436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1"/>
                                        <p:tgtEl>
                                          <p:spTgt spid="2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gtEl>
                                        <p:attrNameLst>
                                          <p:attrName>style.visibility</p:attrName>
                                        </p:attrNameLst>
                                      </p:cBhvr>
                                      <p:to>
                                        <p:strVal val="visible"/>
                                      </p:to>
                                    </p:set>
                                    <p:animEffect transition="in" filter="fade">
                                      <p:cBhvr>
                                        <p:cTn id="12" dur="1"/>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hape 86">
            <a:extLst>
              <a:ext uri="{FF2B5EF4-FFF2-40B4-BE49-F238E27FC236}"/>
            </a:extLst>
          </p:cNvPr>
          <p:cNvSpPr txBox="1">
            <a:spLocks/>
          </p:cNvSpPr>
          <p:nvPr/>
        </p:nvSpPr>
        <p:spPr bwMode="black">
          <a:xfrm>
            <a:off x="731838" y="3292475"/>
            <a:ext cx="13166725" cy="1644650"/>
          </a:xfrm>
          <a:prstGeom prst="rect">
            <a:avLst/>
          </a:prstGeom>
          <a:noFill/>
          <a:ln w="31750" cap="sq">
            <a:noFill/>
            <a:miter lim="800000"/>
          </a:ln>
        </p:spPr>
        <p:txBody>
          <a:bodyPr spcFirstLastPara="1" lIns="146280"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l">
              <a:defRPr/>
            </a:pPr>
            <a:r>
              <a:rPr lang="en-US" sz="4200" dirty="0">
                <a:solidFill>
                  <a:schemeClr val="tx1">
                    <a:lumMod val="75000"/>
                    <a:lumOff val="25000"/>
                  </a:schemeClr>
                </a:solidFill>
                <a:latin typeface="Roboto Regular" charset="0"/>
                <a:ea typeface="Roboto Regular" charset="0"/>
                <a:cs typeface="Roboto Regular" charset="0"/>
              </a:rPr>
              <a:t>Application example:</a:t>
            </a:r>
          </a:p>
          <a:p>
            <a:pPr algn="l">
              <a:defRPr/>
            </a:pPr>
            <a:r>
              <a:rPr lang="en-US" sz="4200" dirty="0">
                <a:solidFill>
                  <a:schemeClr val="tx1">
                    <a:lumMod val="75000"/>
                    <a:lumOff val="25000"/>
                  </a:schemeClr>
                </a:solidFill>
                <a:latin typeface="Roboto Regular" charset="0"/>
                <a:ea typeface="Roboto Regular" charset="0"/>
                <a:cs typeface="Roboto Regular" charset="0"/>
              </a:rPr>
              <a:t>Event detection</a:t>
            </a:r>
            <a:endParaRPr lang="en" sz="4200" dirty="0">
              <a:solidFill>
                <a:schemeClr val="tx1">
                  <a:lumMod val="75000"/>
                  <a:lumOff val="25000"/>
                </a:schemeClr>
              </a:solidFill>
              <a:latin typeface="Roboto Regular" charset="0"/>
              <a:ea typeface="Roboto Regular" charset="0"/>
              <a:cs typeface="Roboto Regular" charset="0"/>
            </a:endParaRPr>
          </a:p>
        </p:txBody>
      </p:sp>
      <p:pic>
        <p:nvPicPr>
          <p:cNvPr id="69634" name="train-atc">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13775" y="0"/>
            <a:ext cx="601662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453092"/>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HOW DO WE DECIDE WHAT TO FINE-TUNE?</a:t>
            </a:r>
            <a:endParaRPr lang="en-US" dirty="0"/>
          </a:p>
        </p:txBody>
      </p:sp>
      <p:sp>
        <p:nvSpPr>
          <p:cNvPr id="134" name="Shape 809"/>
          <p:cNvSpPr txBox="1">
            <a:spLocks/>
          </p:cNvSpPr>
          <p:nvPr/>
        </p:nvSpPr>
        <p:spPr>
          <a:xfrm>
            <a:off x="873125" y="3003550"/>
            <a:ext cx="12884150" cy="2222500"/>
          </a:xfrm>
          <a:prstGeom prst="rect">
            <a:avLst/>
          </a:prstGeom>
        </p:spPr>
        <p:txBody>
          <a:bodyPr lIns="146280" tIns="146280" rIns="146280" bIns="146280">
            <a:noAutofit/>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62560" indent="0">
              <a:buFont typeface="Pathway Gothic One"/>
              <a:buNone/>
              <a:defRPr/>
            </a:pPr>
            <a:r>
              <a:rPr lang="en" sz="3500" smtClean="0">
                <a:solidFill>
                  <a:srgbClr val="B75B5B"/>
                </a:solidFill>
                <a:latin typeface="Roboto" charset="0"/>
                <a:ea typeface="Roboto" charset="0"/>
                <a:cs typeface="Roboto" charset="0"/>
              </a:rPr>
              <a:t>Event Recall         </a:t>
            </a:r>
            <a:r>
              <a:rPr lang="en" sz="3500" smtClean="0">
                <a:solidFill>
                  <a:schemeClr val="tx1">
                    <a:lumMod val="75000"/>
                    <a:lumOff val="25000"/>
                  </a:schemeClr>
                </a:solidFill>
                <a:latin typeface="Roboto" charset="0"/>
                <a:ea typeface="Roboto" charset="0"/>
                <a:cs typeface="Roboto" charset="0"/>
              </a:rPr>
              <a:t>How many relevant events are detected?</a:t>
            </a:r>
          </a:p>
          <a:p>
            <a:pPr marL="162560" indent="0">
              <a:buFont typeface="Pathway Gothic One"/>
              <a:buNone/>
              <a:defRPr/>
            </a:pPr>
            <a:endParaRPr lang="en" sz="3500" smtClean="0">
              <a:solidFill>
                <a:srgbClr val="B75B5B"/>
              </a:solidFill>
              <a:latin typeface="Roboto" charset="0"/>
              <a:ea typeface="Roboto" charset="0"/>
              <a:cs typeface="Roboto" charset="0"/>
            </a:endParaRPr>
          </a:p>
          <a:p>
            <a:pPr marL="162560" indent="0">
              <a:buFont typeface="Pathway Gothic One"/>
              <a:buNone/>
              <a:defRPr/>
            </a:pPr>
            <a:r>
              <a:rPr lang="en" sz="3500" smtClean="0">
                <a:solidFill>
                  <a:srgbClr val="B75B5B"/>
                </a:solidFill>
                <a:latin typeface="Roboto" charset="0"/>
                <a:ea typeface="Roboto" charset="0"/>
                <a:cs typeface="Roboto" charset="0"/>
              </a:rPr>
              <a:t>Event Precision   </a:t>
            </a:r>
            <a:r>
              <a:rPr lang="en" sz="3500" smtClean="0">
                <a:solidFill>
                  <a:schemeClr val="tx1">
                    <a:lumMod val="75000"/>
                    <a:lumOff val="25000"/>
                  </a:schemeClr>
                </a:solidFill>
                <a:latin typeface="Roboto" charset="0"/>
                <a:ea typeface="Roboto" charset="0"/>
                <a:cs typeface="Roboto" charset="0"/>
              </a:rPr>
              <a:t>How many detected events are relevant?</a:t>
            </a:r>
          </a:p>
          <a:p>
            <a:pPr marL="162560" indent="0">
              <a:buFont typeface="Pathway Gothic One"/>
              <a:buNone/>
              <a:defRPr/>
            </a:pPr>
            <a:endParaRPr lang="en" sz="3500" smtClean="0">
              <a:solidFill>
                <a:srgbClr val="B75B5B"/>
              </a:solidFill>
              <a:latin typeface="Roboto" charset="0"/>
              <a:ea typeface="Roboto" charset="0"/>
              <a:cs typeface="Roboto" charset="0"/>
            </a:endParaRPr>
          </a:p>
          <a:p>
            <a:pPr marL="162560" indent="0">
              <a:buFont typeface="Pathway Gothic One"/>
              <a:buNone/>
              <a:defRPr/>
            </a:pPr>
            <a:r>
              <a:rPr lang="en" sz="3500" smtClean="0">
                <a:solidFill>
                  <a:srgbClr val="B75B5B"/>
                </a:solidFill>
                <a:latin typeface="Roboto" charset="0"/>
                <a:ea typeface="Roboto" charset="0"/>
                <a:cs typeface="Roboto" charset="0"/>
              </a:rPr>
              <a:t>Event F1 Score    </a:t>
            </a:r>
            <a:r>
              <a:rPr lang="en" sz="3500" smtClean="0">
                <a:solidFill>
                  <a:schemeClr val="tx1">
                    <a:lumMod val="75000"/>
                    <a:lumOff val="25000"/>
                  </a:schemeClr>
                </a:solidFill>
                <a:latin typeface="Roboto" charset="0"/>
                <a:ea typeface="Roboto" charset="0"/>
                <a:cs typeface="Roboto" charset="0"/>
              </a:rPr>
              <a:t>Harmonic mean between precision and recall</a:t>
            </a:r>
            <a:endParaRPr lang="en" sz="3500" dirty="0">
              <a:solidFill>
                <a:schemeClr val="tx1">
                  <a:lumMod val="75000"/>
                  <a:lumOff val="25000"/>
                </a:schemeClr>
              </a:solidFill>
              <a:latin typeface="Roboto" charset="0"/>
              <a:ea typeface="Roboto" charset="0"/>
              <a:cs typeface="Roboto" charset="0"/>
            </a:endParaRPr>
          </a:p>
        </p:txBody>
      </p:sp>
    </p:spTree>
    <p:extLst>
      <p:ext uri="{BB962C8B-B14F-4D97-AF65-F5344CB8AC3E}">
        <p14:creationId xmlns:p14="http://schemas.microsoft.com/office/powerpoint/2010/main" val="1216027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a:t>HOW DO WE DECIDE WHAT TO FINE-TUNE?</a:t>
            </a:r>
            <a:endParaRPr lang="en-US" dirty="0"/>
          </a:p>
        </p:txBody>
      </p:sp>
      <p:sp>
        <p:nvSpPr>
          <p:cNvPr id="134" name="Shape 809"/>
          <p:cNvSpPr txBox="1">
            <a:spLocks/>
          </p:cNvSpPr>
          <p:nvPr/>
        </p:nvSpPr>
        <p:spPr>
          <a:xfrm>
            <a:off x="873125" y="3003550"/>
            <a:ext cx="12884150" cy="2222500"/>
          </a:xfrm>
          <a:prstGeom prst="rect">
            <a:avLst/>
          </a:prstGeom>
        </p:spPr>
        <p:txBody>
          <a:bodyPr lIns="146280" tIns="146280" rIns="146280" bIns="146280">
            <a:noAutofit/>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62560" indent="0">
              <a:buFont typeface="Pathway Gothic One"/>
              <a:buNone/>
              <a:defRPr/>
            </a:pPr>
            <a:r>
              <a:rPr lang="en" sz="3500" dirty="0" smtClean="0">
                <a:solidFill>
                  <a:schemeClr val="bg1">
                    <a:lumMod val="75000"/>
                  </a:schemeClr>
                </a:solidFill>
                <a:latin typeface="Roboto" charset="0"/>
                <a:ea typeface="Roboto" charset="0"/>
                <a:cs typeface="Roboto" charset="0"/>
              </a:rPr>
              <a:t>Event Recall         How many relevant events are detected?</a:t>
            </a:r>
          </a:p>
          <a:p>
            <a:pPr marL="162560" indent="0">
              <a:buFont typeface="Pathway Gothic One"/>
              <a:buNone/>
              <a:defRPr/>
            </a:pPr>
            <a:endParaRPr lang="en" sz="3500" dirty="0" smtClean="0">
              <a:solidFill>
                <a:schemeClr val="bg1">
                  <a:lumMod val="75000"/>
                </a:schemeClr>
              </a:solidFill>
              <a:latin typeface="Roboto" charset="0"/>
              <a:ea typeface="Roboto" charset="0"/>
              <a:cs typeface="Roboto" charset="0"/>
            </a:endParaRPr>
          </a:p>
          <a:p>
            <a:pPr marL="162560" indent="0">
              <a:buFont typeface="Pathway Gothic One"/>
              <a:buNone/>
              <a:defRPr/>
            </a:pPr>
            <a:r>
              <a:rPr lang="en" sz="3500" dirty="0" smtClean="0">
                <a:solidFill>
                  <a:schemeClr val="bg1">
                    <a:lumMod val="75000"/>
                  </a:schemeClr>
                </a:solidFill>
                <a:latin typeface="Roboto" charset="0"/>
                <a:ea typeface="Roboto" charset="0"/>
                <a:cs typeface="Roboto" charset="0"/>
              </a:rPr>
              <a:t>Event Precision   How many detected events are relevant?</a:t>
            </a:r>
          </a:p>
          <a:p>
            <a:pPr marL="162560" indent="0">
              <a:buFont typeface="Pathway Gothic One"/>
              <a:buNone/>
              <a:defRPr/>
            </a:pPr>
            <a:endParaRPr lang="en" sz="3500" dirty="0" smtClean="0">
              <a:solidFill>
                <a:schemeClr val="bg1">
                  <a:lumMod val="75000"/>
                </a:schemeClr>
              </a:solidFill>
              <a:latin typeface="Roboto" charset="0"/>
              <a:ea typeface="Roboto" charset="0"/>
              <a:cs typeface="Roboto" charset="0"/>
            </a:endParaRPr>
          </a:p>
          <a:p>
            <a:pPr marL="162560" indent="0">
              <a:buFont typeface="Pathway Gothic One"/>
              <a:buNone/>
              <a:defRPr/>
            </a:pPr>
            <a:r>
              <a:rPr lang="en" sz="3500" dirty="0" smtClean="0">
                <a:solidFill>
                  <a:schemeClr val="bg1">
                    <a:lumMod val="75000"/>
                  </a:schemeClr>
                </a:solidFill>
                <a:latin typeface="Roboto" charset="0"/>
                <a:ea typeface="Roboto" charset="0"/>
                <a:cs typeface="Roboto" charset="0"/>
              </a:rPr>
              <a:t>Event F1 Score    Harmonic mean between precision and recall</a:t>
            </a:r>
            <a:endParaRPr lang="en" sz="3500" dirty="0">
              <a:solidFill>
                <a:schemeClr val="bg1">
                  <a:lumMod val="75000"/>
                </a:schemeClr>
              </a:solidFill>
              <a:latin typeface="Roboto" charset="0"/>
              <a:ea typeface="Roboto" charset="0"/>
              <a:cs typeface="Roboto" charset="0"/>
            </a:endParaRPr>
          </a:p>
        </p:txBody>
      </p:sp>
      <p:sp>
        <p:nvSpPr>
          <p:cNvPr id="5" name="Rectangle 4"/>
          <p:cNvSpPr/>
          <p:nvPr/>
        </p:nvSpPr>
        <p:spPr>
          <a:xfrm rot="20914681">
            <a:off x="2171123" y="2080898"/>
            <a:ext cx="9464138" cy="4401205"/>
          </a:xfrm>
          <a:prstGeom prst="rect">
            <a:avLst/>
          </a:prstGeom>
        </p:spPr>
        <p:txBody>
          <a:bodyPr wrap="square">
            <a:spAutoFit/>
          </a:bodyPr>
          <a:lstStyle/>
          <a:p>
            <a:pPr algn="ctr"/>
            <a:r>
              <a:rPr lang="en-US" sz="7000" dirty="0" smtClean="0">
                <a:solidFill>
                  <a:srgbClr val="B75B5B"/>
                </a:solidFill>
                <a:latin typeface="Roboto" charset="0"/>
                <a:ea typeface="Roboto" charset="0"/>
                <a:cs typeface="Roboto" charset="0"/>
              </a:rPr>
              <a:t>BEST CONFIGURATION DEPENDS ON ACCURACY AND FPS</a:t>
            </a:r>
            <a:endParaRPr lang="en-US" sz="7000" dirty="0">
              <a:solidFill>
                <a:srgbClr val="B75B5B"/>
              </a:solidFill>
              <a:latin typeface="Roboto" charset="0"/>
              <a:ea typeface="Roboto" charset="0"/>
              <a:cs typeface="Roboto" charset="0"/>
            </a:endParaRPr>
          </a:p>
        </p:txBody>
      </p:sp>
    </p:spTree>
    <p:extLst>
      <p:ext uri="{BB962C8B-B14F-4D97-AF65-F5344CB8AC3E}">
        <p14:creationId xmlns:p14="http://schemas.microsoft.com/office/powerpoint/2010/main" val="677097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LEARNING RATE IS ADAPTIVELY TUNED</a:t>
            </a:r>
            <a:endParaRPr lang="en-US" dirty="0"/>
          </a:p>
        </p:txBody>
      </p:sp>
      <p:sp useBgFill="1">
        <p:nvSpPr>
          <p:cNvPr id="6" name="Content Placeholder 2"/>
          <p:cNvSpPr txBox="1">
            <a:spLocks/>
          </p:cNvSpPr>
          <p:nvPr/>
        </p:nvSpPr>
        <p:spPr>
          <a:xfrm>
            <a:off x="1006475" y="2190750"/>
            <a:ext cx="12617450" cy="5221288"/>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pPr>
            <a:r>
              <a:rPr lang="en-US" altLang="x-none" sz="4000" b="1" dirty="0" smtClean="0">
                <a:solidFill>
                  <a:srgbClr val="B75B5B"/>
                </a:solidFill>
              </a:rPr>
              <a:t>Fixed </a:t>
            </a:r>
            <a:r>
              <a:rPr lang="en-US" altLang="x-none" sz="4000" b="1" dirty="0" smtClean="0">
                <a:solidFill>
                  <a:srgbClr val="B75B5B"/>
                </a:solidFill>
              </a:rPr>
              <a:t>learning rate</a:t>
            </a:r>
            <a:r>
              <a:rPr lang="en-US" altLang="x-none" sz="4000" b="1" dirty="0" smtClean="0">
                <a:solidFill>
                  <a:srgbClr val="B75B5B"/>
                </a:solidFill>
              </a:rPr>
              <a:t>	</a:t>
            </a:r>
          </a:p>
          <a:p>
            <a:pPr marL="0" indent="0">
              <a:buFont typeface="Arial" charset="0"/>
              <a:buNone/>
            </a:pPr>
            <a:r>
              <a:rPr lang="en-US" altLang="x-none" sz="4000" b="1" dirty="0" smtClean="0">
                <a:solidFill>
                  <a:srgbClr val="B75B5B"/>
                </a:solidFill>
              </a:rPr>
              <a:t>Manual </a:t>
            </a:r>
            <a:r>
              <a:rPr lang="en-US" altLang="x-none" sz="4000" b="1" dirty="0" smtClean="0">
                <a:solidFill>
                  <a:srgbClr val="B75B5B"/>
                </a:solidFill>
              </a:rPr>
              <a:t>learning rate decay</a:t>
            </a:r>
            <a:endParaRPr lang="en-US" altLang="x-none" sz="4000" b="1" dirty="0" smtClean="0">
              <a:solidFill>
                <a:srgbClr val="B75B5B"/>
              </a:solidFill>
            </a:endParaRPr>
          </a:p>
          <a:p>
            <a:pPr marL="0" indent="0">
              <a:buFont typeface="Arial" charset="0"/>
              <a:buNone/>
            </a:pPr>
            <a:r>
              <a:rPr lang="en-US" altLang="x-none" sz="4000" b="1" dirty="0" smtClean="0">
                <a:solidFill>
                  <a:srgbClr val="B75B5B"/>
                </a:solidFill>
              </a:rPr>
              <a:t>Optimizers</a:t>
            </a:r>
            <a:endParaRPr lang="en-US" altLang="x-none" sz="3500" dirty="0" smtClean="0">
              <a:solidFill>
                <a:srgbClr val="B75B5B"/>
              </a:solidFill>
            </a:endParaRPr>
          </a:p>
          <a:p>
            <a:pPr marL="0" indent="0">
              <a:buFont typeface="Arial" charset="0"/>
              <a:buNone/>
            </a:pPr>
            <a:r>
              <a:rPr lang="en-US" altLang="x-none" sz="3500" dirty="0" smtClean="0"/>
              <a:t>	</a:t>
            </a:r>
            <a:r>
              <a:rPr lang="en-US" altLang="x-none" sz="3500" dirty="0" err="1" smtClean="0"/>
              <a:t>Adagrad</a:t>
            </a:r>
            <a:r>
              <a:rPr lang="en-US" altLang="x-none" sz="3500" dirty="0" smtClean="0"/>
              <a:t>	</a:t>
            </a:r>
          </a:p>
          <a:p>
            <a:pPr marL="0" indent="0">
              <a:buFont typeface="Arial" charset="0"/>
              <a:buNone/>
            </a:pPr>
            <a:r>
              <a:rPr lang="en-US" altLang="x-none" sz="3500" dirty="0" smtClean="0"/>
              <a:t>	</a:t>
            </a:r>
            <a:r>
              <a:rPr lang="en-US" altLang="x-none" sz="3500" dirty="0" err="1" smtClean="0"/>
              <a:t>RMSProp</a:t>
            </a:r>
            <a:endParaRPr lang="en-US" altLang="x-none" sz="3500" dirty="0" smtClean="0"/>
          </a:p>
          <a:p>
            <a:pPr marL="0" indent="0">
              <a:buFont typeface="Arial" charset="0"/>
              <a:buNone/>
            </a:pPr>
            <a:r>
              <a:rPr lang="en-US" altLang="x-none" sz="4000" dirty="0" smtClean="0"/>
              <a:t>	</a:t>
            </a:r>
            <a:r>
              <a:rPr lang="en-US" altLang="x-none" sz="3500" dirty="0" smtClean="0"/>
              <a:t>Adam</a:t>
            </a:r>
            <a:endParaRPr lang="en-US" altLang="x-none" sz="4000" dirty="0"/>
          </a:p>
        </p:txBody>
      </p:sp>
    </p:spTree>
    <p:extLst>
      <p:ext uri="{BB962C8B-B14F-4D97-AF65-F5344CB8AC3E}">
        <p14:creationId xmlns:p14="http://schemas.microsoft.com/office/powerpoint/2010/main" val="5868623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751" name="Shape 75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2" name="Shape 75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3" name="Shape 75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4" name="Shape 75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5" name="Shape 755"/>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6" name="Shape 756"/>
          <p:cNvSpPr/>
          <p:nvPr/>
        </p:nvSpPr>
        <p:spPr>
          <a:xfrm>
            <a:off x="4465638" y="1385888"/>
            <a:ext cx="550862" cy="954087"/>
          </a:xfrm>
          <a:prstGeom prst="rect">
            <a:avLst/>
          </a:prstGeom>
          <a:noFill/>
          <a:ln w="38100" cap="flat" cmpd="sng">
            <a:solidFill>
              <a:srgbClr val="F2686D"/>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57" name="Shape 757"/>
          <p:cNvSpPr/>
          <p:nvPr/>
        </p:nvSpPr>
        <p:spPr>
          <a:xfrm>
            <a:off x="6850063" y="1385888"/>
            <a:ext cx="930275" cy="2697162"/>
          </a:xfrm>
          <a:prstGeom prst="rect">
            <a:avLst/>
          </a:prstGeom>
          <a:noFill/>
          <a:ln w="38100" cap="flat" cmpd="sng">
            <a:solidFill>
              <a:srgbClr val="F2686D"/>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58" name="Shape 758"/>
          <p:cNvSpPr/>
          <p:nvPr/>
        </p:nvSpPr>
        <p:spPr>
          <a:xfrm>
            <a:off x="9424988" y="1385888"/>
            <a:ext cx="1430337" cy="5900737"/>
          </a:xfrm>
          <a:prstGeom prst="rect">
            <a:avLst/>
          </a:prstGeom>
          <a:noFill/>
          <a:ln w="38100" cap="flat" cmpd="sng">
            <a:solidFill>
              <a:srgbClr val="F2686D"/>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59" name="Shape 759"/>
          <p:cNvSpPr/>
          <p:nvPr/>
        </p:nvSpPr>
        <p:spPr>
          <a:xfrm>
            <a:off x="11998325" y="3074988"/>
            <a:ext cx="1430338" cy="4213225"/>
          </a:xfrm>
          <a:prstGeom prst="rect">
            <a:avLst/>
          </a:prstGeom>
          <a:noFill/>
          <a:ln w="38100" cap="flat" cmpd="sng">
            <a:solidFill>
              <a:srgbClr val="F2686D"/>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Tree>
    <p:extLst>
      <p:ext uri="{BB962C8B-B14F-4D97-AF65-F5344CB8AC3E}">
        <p14:creationId xmlns:p14="http://schemas.microsoft.com/office/powerpoint/2010/main" val="7750709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5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5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P spid="757" grpId="0" animBg="1"/>
      <p:bldP spid="758" grpId="0" animBg="1"/>
      <p:bldP spid="75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79873" name="Shape 76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w="76200">
            <a:solidFill>
              <a:srgbClr val="72B122"/>
            </a:solidFill>
            <a:round/>
            <a:headEnd/>
            <a:tailEnd/>
          </a:ln>
          <a:extLst>
            <a:ext uri="{909E8E84-426E-40DD-AFC4-6F175D3DCCD1}">
              <a14:hiddenFill xmlns:a14="http://schemas.microsoft.com/office/drawing/2010/main">
                <a:solidFill>
                  <a:srgbClr val="FFFFFF"/>
                </a:solidFill>
              </a14:hiddenFill>
            </a:ext>
          </a:extLst>
        </p:spPr>
      </p:pic>
      <p:pic>
        <p:nvPicPr>
          <p:cNvPr id="79874" name="Shape 76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Shape 76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Shape 768"/>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w="76200">
            <a:solidFill>
              <a:srgbClr val="72B122"/>
            </a:solidFill>
            <a:round/>
            <a:headEnd/>
            <a:tailEnd/>
          </a:ln>
          <a:extLst>
            <a:ext uri="{909E8E84-426E-40DD-AFC4-6F175D3DCCD1}">
              <a14:hiddenFill xmlns:a14="http://schemas.microsoft.com/office/drawing/2010/main">
                <a:solidFill>
                  <a:srgbClr val="FFFFFF"/>
                </a:solidFill>
              </a14:hiddenFill>
            </a:ext>
          </a:extLst>
        </p:spPr>
      </p:pic>
      <p:pic>
        <p:nvPicPr>
          <p:cNvPr id="79877" name="Shape 769"/>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hape 86"/>
          <p:cNvSpPr txBox="1">
            <a:spLocks/>
          </p:cNvSpPr>
          <p:nvPr/>
        </p:nvSpPr>
        <p:spPr bwMode="black">
          <a:xfrm>
            <a:off x="365125" y="468313"/>
            <a:ext cx="13900150" cy="1131887"/>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l">
              <a:defRPr/>
            </a:pPr>
            <a:r>
              <a:rPr lang="en-US" sz="4200" b="1" dirty="0">
                <a:solidFill>
                  <a:schemeClr val="tx1">
                    <a:lumMod val="75000"/>
                    <a:lumOff val="25000"/>
                  </a:schemeClr>
                </a:solidFill>
                <a:latin typeface="Roboto Regular" charset="0"/>
                <a:ea typeface="Roboto Regular" charset="0"/>
                <a:cs typeface="Roboto Regular" charset="0"/>
              </a:rPr>
              <a:t>Goal: Classify frame with front of train</a:t>
            </a:r>
            <a:endParaRPr lang="en" sz="4200" b="1" dirty="0">
              <a:solidFill>
                <a:schemeClr val="tx1">
                  <a:lumMod val="75000"/>
                  <a:lumOff val="25000"/>
                </a:schemeClr>
              </a:solidFill>
              <a:latin typeface="Roboto Regular" charset="0"/>
              <a:ea typeface="Roboto Regular" charset="0"/>
              <a:cs typeface="Roboto Regular" charset="0"/>
            </a:endParaRPr>
          </a:p>
        </p:txBody>
      </p:sp>
    </p:spTree>
    <p:extLst>
      <p:ext uri="{BB962C8B-B14F-4D97-AF65-F5344CB8AC3E}">
        <p14:creationId xmlns:p14="http://schemas.microsoft.com/office/powerpoint/2010/main" val="1797454737"/>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Shape 86"/>
          <p:cNvSpPr txBox="1">
            <a:spLocks/>
          </p:cNvSpPr>
          <p:nvPr/>
        </p:nvSpPr>
        <p:spPr bwMode="black">
          <a:xfrm>
            <a:off x="731838" y="468313"/>
            <a:ext cx="13166725" cy="1131887"/>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l">
              <a:defRPr/>
            </a:pPr>
            <a:r>
              <a:rPr lang="en-US" sz="4200" b="1" dirty="0">
                <a:solidFill>
                  <a:schemeClr val="tx1">
                    <a:lumMod val="75000"/>
                    <a:lumOff val="25000"/>
                  </a:schemeClr>
                </a:solidFill>
                <a:latin typeface="Roboto Regular" charset="0"/>
                <a:ea typeface="Roboto Regular" charset="0"/>
                <a:cs typeface="Roboto Regular" charset="0"/>
              </a:rPr>
              <a:t>Low FPS can lead to missing event</a:t>
            </a:r>
            <a:endParaRPr lang="en" sz="4200" b="1" dirty="0">
              <a:solidFill>
                <a:schemeClr val="tx1">
                  <a:lumMod val="75000"/>
                  <a:lumOff val="25000"/>
                </a:schemeClr>
              </a:solidFill>
              <a:latin typeface="Roboto Regular" charset="0"/>
              <a:ea typeface="Roboto Regular" charset="0"/>
              <a:cs typeface="Roboto Regular" charset="0"/>
            </a:endParaRPr>
          </a:p>
        </p:txBody>
      </p:sp>
      <p:pic>
        <p:nvPicPr>
          <p:cNvPr id="81922" name="Shape 779"/>
          <p:cNvPicPr preferRelativeResize="0">
            <a:picLocks noChangeAspect="1" noChangeArrowheads="1"/>
          </p:cNvPicPr>
          <p:nvPr/>
        </p:nvPicPr>
        <p:blipFill>
          <a:blip r:embed="rId3">
            <a:alphaModFix amt="50000"/>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w="76200">
            <a:solidFill>
              <a:srgbClr val="72B122"/>
            </a:solidFill>
            <a:round/>
            <a:headEnd/>
            <a:tailEnd/>
          </a:ln>
          <a:extLst>
            <a:ext uri="{909E8E84-426E-40DD-AFC4-6F175D3DCCD1}">
              <a14:hiddenFill xmlns:a14="http://schemas.microsoft.com/office/drawing/2010/main">
                <a:solidFill>
                  <a:srgbClr val="FFFFFF">
                    <a:alpha val="50195"/>
                  </a:srgbClr>
                </a:solidFill>
              </a14:hiddenFill>
            </a:ext>
          </a:extLst>
        </p:spPr>
      </p:pic>
      <p:pic>
        <p:nvPicPr>
          <p:cNvPr id="81923" name="Shape 780"/>
          <p:cNvPicPr preferRelativeResize="0">
            <a:picLocks noChangeAspect="1" noChangeArrowheads="1"/>
          </p:cNvPicPr>
          <p:nvPr/>
        </p:nvPicPr>
        <p:blipFill>
          <a:blip r:embed="rId4">
            <a:alphaModFix amt="49000"/>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Shape 78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Shape 782"/>
          <p:cNvPicPr preferRelativeResize="0">
            <a:picLocks noChangeAspect="1" noChangeArrowheads="1"/>
          </p:cNvPicPr>
          <p:nvPr/>
        </p:nvPicPr>
        <p:blipFill>
          <a:blip r:embed="rId6">
            <a:alphaModFix amt="50000"/>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w="76200">
            <a:solidFill>
              <a:srgbClr val="72B122"/>
            </a:solidFill>
            <a:round/>
            <a:headEnd/>
            <a:tailEnd/>
          </a:ln>
          <a:extLst>
            <a:ext uri="{909E8E84-426E-40DD-AFC4-6F175D3DCCD1}">
              <a14:hiddenFill xmlns:a14="http://schemas.microsoft.com/office/drawing/2010/main">
                <a:solidFill>
                  <a:srgbClr val="FFFFFF">
                    <a:alpha val="50195"/>
                  </a:srgbClr>
                </a:solidFill>
              </a14:hiddenFill>
            </a:ext>
          </a:extLst>
        </p:spPr>
      </p:pic>
      <p:pic>
        <p:nvPicPr>
          <p:cNvPr id="81926" name="Shape 783"/>
          <p:cNvPicPr preferRelativeResize="0">
            <a:picLocks noChangeAspect="1" noChangeArrowheads="1"/>
          </p:cNvPicPr>
          <p:nvPr/>
        </p:nvPicPr>
        <p:blipFill>
          <a:blip r:embed="rId7">
            <a:alphaModFix amt="50000"/>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989012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751173"/>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Shape 86"/>
          <p:cNvSpPr txBox="1">
            <a:spLocks/>
          </p:cNvSpPr>
          <p:nvPr/>
        </p:nvSpPr>
        <p:spPr bwMode="black">
          <a:xfrm>
            <a:off x="731838" y="468313"/>
            <a:ext cx="13166725" cy="1127125"/>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l">
              <a:defRPr/>
            </a:pPr>
            <a:r>
              <a:rPr lang="en-US" sz="4200" b="1" dirty="0">
                <a:solidFill>
                  <a:schemeClr val="tx1">
                    <a:lumMod val="75000"/>
                    <a:lumOff val="25000"/>
                  </a:schemeClr>
                </a:solidFill>
                <a:latin typeface="Roboto Regular" charset="0"/>
                <a:ea typeface="Roboto Regular" charset="0"/>
                <a:cs typeface="Roboto Regular" charset="0"/>
              </a:rPr>
              <a:t>Low FPS can lead to missing event</a:t>
            </a:r>
            <a:endParaRPr lang="en" sz="4200" b="1" dirty="0">
              <a:solidFill>
                <a:schemeClr val="tx1">
                  <a:lumMod val="75000"/>
                  <a:lumOff val="25000"/>
                </a:schemeClr>
              </a:solidFill>
              <a:latin typeface="Roboto Regular" charset="0"/>
              <a:ea typeface="Roboto Regular" charset="0"/>
              <a:cs typeface="Roboto Regular" charset="0"/>
            </a:endParaRPr>
          </a:p>
        </p:txBody>
      </p:sp>
      <p:pic>
        <p:nvPicPr>
          <p:cNvPr id="83970" name="Shape 78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w="76200">
            <a:solidFill>
              <a:srgbClr val="72B122"/>
            </a:solidFill>
            <a:round/>
            <a:headEnd/>
            <a:tailEnd/>
          </a:ln>
          <a:extLst>
            <a:ext uri="{909E8E84-426E-40DD-AFC4-6F175D3DCCD1}">
              <a14:hiddenFill xmlns:a14="http://schemas.microsoft.com/office/drawing/2010/main">
                <a:solidFill>
                  <a:srgbClr val="FFFFFF"/>
                </a:solidFill>
              </a14:hiddenFill>
            </a:ext>
          </a:extLst>
        </p:spPr>
      </p:pic>
      <p:pic>
        <p:nvPicPr>
          <p:cNvPr id="83971" name="Shape 790"/>
          <p:cNvPicPr preferRelativeResize="0">
            <a:picLocks noChangeAspect="1" noChangeArrowheads="1"/>
          </p:cNvPicPr>
          <p:nvPr/>
        </p:nvPicPr>
        <p:blipFill>
          <a:blip r:embed="rId4">
            <a:alphaModFix amt="49000"/>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Shape 79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Shape 792"/>
          <p:cNvPicPr preferRelativeResize="0">
            <a:picLocks noChangeAspect="1" noChangeArrowheads="1"/>
          </p:cNvPicPr>
          <p:nvPr/>
        </p:nvPicPr>
        <p:blipFill>
          <a:blip r:embed="rId6">
            <a:alphaModFix amt="50000"/>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w="76200">
            <a:solidFill>
              <a:srgbClr val="72B122"/>
            </a:solidFill>
            <a:round/>
            <a:headEnd/>
            <a:tailEnd/>
          </a:ln>
          <a:extLst>
            <a:ext uri="{909E8E84-426E-40DD-AFC4-6F175D3DCCD1}">
              <a14:hiddenFill xmlns:a14="http://schemas.microsoft.com/office/drawing/2010/main">
                <a:solidFill>
                  <a:srgbClr val="FFFFFF">
                    <a:alpha val="50195"/>
                  </a:srgbClr>
                </a:solidFill>
              </a14:hiddenFill>
            </a:ext>
          </a:extLst>
        </p:spPr>
      </p:pic>
      <p:pic>
        <p:nvPicPr>
          <p:cNvPr id="83974" name="Shape 793"/>
          <p:cNvPicPr preferRelativeResize="0">
            <a:picLocks noChangeAspect="1" noChangeArrowheads="1"/>
          </p:cNvPicPr>
          <p:nvPr/>
        </p:nvPicPr>
        <p:blipFill>
          <a:blip r:embed="rId7">
            <a:alphaModFix amt="50000"/>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989012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74027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046702"/>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Shape 86"/>
          <p:cNvSpPr txBox="1">
            <a:spLocks/>
          </p:cNvSpPr>
          <p:nvPr/>
        </p:nvSpPr>
        <p:spPr bwMode="black">
          <a:xfrm>
            <a:off x="365125" y="468313"/>
            <a:ext cx="13900150" cy="1131887"/>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l">
              <a:defRPr/>
            </a:pPr>
            <a:r>
              <a:rPr lang="en-US" sz="4200" b="1" dirty="0">
                <a:solidFill>
                  <a:schemeClr val="tx1">
                    <a:lumMod val="75000"/>
                    <a:lumOff val="25000"/>
                  </a:schemeClr>
                </a:solidFill>
                <a:latin typeface="Roboto Regular" charset="0"/>
                <a:ea typeface="Roboto Regular" charset="0"/>
                <a:cs typeface="Roboto Regular" charset="0"/>
              </a:rPr>
              <a:t>High FPS gives model MORE opportunities</a:t>
            </a:r>
            <a:endParaRPr lang="en" sz="4200" b="1" dirty="0">
              <a:solidFill>
                <a:schemeClr val="tx1">
                  <a:lumMod val="75000"/>
                  <a:lumOff val="25000"/>
                </a:schemeClr>
              </a:solidFill>
              <a:latin typeface="Roboto Regular" charset="0"/>
              <a:ea typeface="Roboto Regular" charset="0"/>
              <a:cs typeface="Roboto Regular" charset="0"/>
            </a:endParaRPr>
          </a:p>
        </p:txBody>
      </p:sp>
      <p:pic>
        <p:nvPicPr>
          <p:cNvPr id="86018" name="Shape 79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w="76200">
            <a:solidFill>
              <a:srgbClr val="72B122"/>
            </a:solidFill>
            <a:round/>
            <a:headEnd/>
            <a:tailEnd/>
          </a:ln>
          <a:extLst>
            <a:ext uri="{909E8E84-426E-40DD-AFC4-6F175D3DCCD1}">
              <a14:hiddenFill xmlns:a14="http://schemas.microsoft.com/office/drawing/2010/main">
                <a:solidFill>
                  <a:srgbClr val="FFFFFF"/>
                </a:solidFill>
              </a14:hiddenFill>
            </a:ext>
          </a:extLst>
        </p:spPr>
      </p:pic>
      <p:pic>
        <p:nvPicPr>
          <p:cNvPr id="86019" name="Shape 80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Shape 80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Shape 80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w="76200">
            <a:solidFill>
              <a:srgbClr val="72B122"/>
            </a:solidFill>
            <a:round/>
            <a:headEnd/>
            <a:tailEnd/>
          </a:ln>
          <a:extLst>
            <a:ext uri="{909E8E84-426E-40DD-AFC4-6F175D3DCCD1}">
              <a14:hiddenFill xmlns:a14="http://schemas.microsoft.com/office/drawing/2010/main">
                <a:solidFill>
                  <a:srgbClr val="FFFFFF"/>
                </a:solidFill>
              </a14:hiddenFill>
            </a:ext>
          </a:extLst>
        </p:spPr>
      </p:pic>
      <p:pic>
        <p:nvPicPr>
          <p:cNvPr id="86022" name="Shape 803"/>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474027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315200"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989012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2463463"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166938"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748242"/>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Selective-</a:t>
            </a:r>
            <a:r>
              <a:rPr lang="en-US" dirty="0" err="1" smtClean="0"/>
              <a:t>Backprop</a:t>
            </a:r>
            <a:endParaRPr lang="en-US" dirty="0"/>
          </a:p>
        </p:txBody>
      </p:sp>
      <p:sp>
        <p:nvSpPr>
          <p:cNvPr id="3" name="Content Placeholder 2"/>
          <p:cNvSpPr>
            <a:spLocks noGrp="1"/>
          </p:cNvSpPr>
          <p:nvPr>
            <p:ph sz="quarter" idx="11"/>
          </p:nvPr>
        </p:nvSpPr>
        <p:spPr>
          <a:xfrm>
            <a:off x="2899276" y="3379585"/>
            <a:ext cx="10816724" cy="492125"/>
          </a:xfrm>
        </p:spPr>
        <p:txBody>
          <a:bodyPr/>
          <a:lstStyle/>
          <a:p>
            <a:r>
              <a:rPr lang="en-US" sz="4300" dirty="0" smtClean="0"/>
              <a:t>How does sharing potential </a:t>
            </a:r>
            <a:r>
              <a:rPr lang="en-US" sz="4300" dirty="0" err="1" smtClean="0"/>
              <a:t>affectt</a:t>
            </a:r>
            <a:r>
              <a:rPr lang="en-US" sz="4300" dirty="0" smtClean="0"/>
              <a:t> accuracy and </a:t>
            </a:r>
            <a:r>
              <a:rPr lang="en-US" sz="4300" dirty="0" err="1" smtClean="0"/>
              <a:t>thoughput</a:t>
            </a:r>
            <a:r>
              <a:rPr lang="en-US" sz="4300" dirty="0"/>
              <a:t>?</a:t>
            </a:r>
          </a:p>
        </p:txBody>
      </p:sp>
    </p:spTree>
    <p:extLst>
      <p:ext uri="{BB962C8B-B14F-4D97-AF65-F5344CB8AC3E}">
        <p14:creationId xmlns:p14="http://schemas.microsoft.com/office/powerpoint/2010/main" val="1949386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hape 86">
            <a:extLst>
              <a:ext uri="{FF2B5EF4-FFF2-40B4-BE49-F238E27FC236}"/>
            </a:extLst>
          </p:cNvPr>
          <p:cNvSpPr txBox="1">
            <a:spLocks/>
          </p:cNvSpPr>
          <p:nvPr/>
        </p:nvSpPr>
        <p:spPr bwMode="black">
          <a:xfrm>
            <a:off x="726328" y="1494772"/>
            <a:ext cx="13168313" cy="877887"/>
          </a:xfrm>
          <a:prstGeom prst="rect">
            <a:avLst/>
          </a:prstGeom>
          <a:noFill/>
          <a:ln w="31750" cap="sq">
            <a:noFill/>
            <a:miter lim="800000"/>
          </a:ln>
        </p:spPr>
        <p:txBody>
          <a:bodyPr spcFirstLastPara="1" lIns="146280"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defRPr/>
            </a:pPr>
            <a:r>
              <a:rPr lang="en-US" sz="5000" b="1" dirty="0" smtClean="0">
                <a:solidFill>
                  <a:schemeClr val="tx1">
                    <a:lumMod val="75000"/>
                    <a:lumOff val="25000"/>
                  </a:schemeClr>
                </a:solidFill>
                <a:latin typeface="Roboto Regular" charset="0"/>
                <a:ea typeface="Roboto Regular" charset="0"/>
                <a:cs typeface="Roboto Regular" charset="0"/>
              </a:rPr>
              <a:t>Analytical </a:t>
            </a:r>
            <a:r>
              <a:rPr lang="en-US" sz="5000" b="1" dirty="0" smtClean="0">
                <a:solidFill>
                  <a:schemeClr val="tx1">
                    <a:lumMod val="75000"/>
                    <a:lumOff val="25000"/>
                  </a:schemeClr>
                </a:solidFill>
                <a:latin typeface="Roboto Regular" charset="0"/>
                <a:ea typeface="Roboto Regular" charset="0"/>
                <a:cs typeface="Roboto Regular" charset="0"/>
              </a:rPr>
              <a:t>model estimates</a:t>
            </a:r>
          </a:p>
          <a:p>
            <a:pPr>
              <a:defRPr/>
            </a:pPr>
            <a:r>
              <a:rPr lang="en-US" sz="5000" b="1" dirty="0" smtClean="0">
                <a:solidFill>
                  <a:schemeClr val="tx1">
                    <a:lumMod val="75000"/>
                    <a:lumOff val="25000"/>
                  </a:schemeClr>
                </a:solidFill>
                <a:latin typeface="Roboto Regular" charset="0"/>
                <a:ea typeface="Roboto Regular" charset="0"/>
                <a:cs typeface="Roboto Regular" charset="0"/>
              </a:rPr>
              <a:t>marginal benefit to f1-score</a:t>
            </a:r>
          </a:p>
          <a:p>
            <a:pPr>
              <a:defRPr/>
            </a:pPr>
            <a:r>
              <a:rPr lang="en-US" sz="5000" b="1" dirty="0" smtClean="0">
                <a:solidFill>
                  <a:schemeClr val="tx1">
                    <a:lumMod val="75000"/>
                    <a:lumOff val="25000"/>
                  </a:schemeClr>
                </a:solidFill>
                <a:latin typeface="Roboto Regular" charset="0"/>
                <a:ea typeface="Roboto Regular" charset="0"/>
                <a:cs typeface="Roboto Regular" charset="0"/>
              </a:rPr>
              <a:t>Given an increase </a:t>
            </a:r>
            <a:r>
              <a:rPr lang="en-US" sz="5000" b="1" dirty="0" smtClean="0">
                <a:solidFill>
                  <a:schemeClr val="tx1">
                    <a:lumMod val="75000"/>
                    <a:lumOff val="25000"/>
                  </a:schemeClr>
                </a:solidFill>
                <a:latin typeface="Roboto Regular" charset="0"/>
                <a:ea typeface="Roboto Regular" charset="0"/>
                <a:cs typeface="Roboto Regular" charset="0"/>
              </a:rPr>
              <a:t>in</a:t>
            </a:r>
          </a:p>
          <a:p>
            <a:pPr>
              <a:defRPr/>
            </a:pPr>
            <a:r>
              <a:rPr lang="en-US" sz="5000" b="1" dirty="0" smtClean="0">
                <a:solidFill>
                  <a:schemeClr val="tx1">
                    <a:lumMod val="75000"/>
                    <a:lumOff val="25000"/>
                  </a:schemeClr>
                </a:solidFill>
                <a:latin typeface="Roboto Regular" charset="0"/>
                <a:ea typeface="Roboto Regular" charset="0"/>
                <a:cs typeface="Roboto Regular" charset="0"/>
              </a:rPr>
              <a:t>accuracy or throughput</a:t>
            </a:r>
            <a:endParaRPr lang="en" sz="5000" b="1" dirty="0">
              <a:solidFill>
                <a:schemeClr val="tx1">
                  <a:lumMod val="75000"/>
                  <a:lumOff val="25000"/>
                </a:schemeClr>
              </a:solidFill>
              <a:latin typeface="Roboto Regular" charset="0"/>
              <a:ea typeface="Roboto Regular" charset="0"/>
              <a:cs typeface="Roboto Regular" charset="0"/>
            </a:endParaRPr>
          </a:p>
        </p:txBody>
      </p:sp>
      <p:sp>
        <p:nvSpPr>
          <p:cNvPr id="4" name="Shape 86">
            <a:extLst>
              <a:ext uri="{FF2B5EF4-FFF2-40B4-BE49-F238E27FC236}"/>
            </a:extLst>
          </p:cNvPr>
          <p:cNvSpPr txBox="1">
            <a:spLocks/>
          </p:cNvSpPr>
          <p:nvPr/>
        </p:nvSpPr>
        <p:spPr bwMode="black">
          <a:xfrm>
            <a:off x="726327" y="5049278"/>
            <a:ext cx="13168313" cy="877887"/>
          </a:xfrm>
          <a:prstGeom prst="rect">
            <a:avLst/>
          </a:prstGeom>
          <a:noFill/>
          <a:ln w="31750" cap="sq">
            <a:noFill/>
            <a:miter lim="800000"/>
          </a:ln>
        </p:spPr>
        <p:txBody>
          <a:bodyPr spcFirstLastPara="1" lIns="146280"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defRPr/>
            </a:pPr>
            <a:r>
              <a:rPr lang="en-US" sz="5000" b="1" dirty="0" smtClean="0">
                <a:solidFill>
                  <a:srgbClr val="B75B5B"/>
                </a:solidFill>
                <a:latin typeface="Roboto Regular" charset="0"/>
                <a:ea typeface="Roboto Regular" charset="0"/>
                <a:cs typeface="Roboto Regular" charset="0"/>
              </a:rPr>
              <a:t>Depends on runtime conditions</a:t>
            </a:r>
          </a:p>
        </p:txBody>
      </p:sp>
    </p:spTree>
    <p:extLst>
      <p:ext uri="{BB962C8B-B14F-4D97-AF65-F5344CB8AC3E}">
        <p14:creationId xmlns:p14="http://schemas.microsoft.com/office/powerpoint/2010/main" val="10696465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SYSTEM ARCHITECTURE</a:t>
            </a:r>
            <a:endParaRPr lang="en-US" dirty="0"/>
          </a:p>
        </p:txBody>
      </p:sp>
      <p:pic>
        <p:nvPicPr>
          <p:cNvPr id="13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575" y="2284413"/>
            <a:ext cx="1303337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18801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SYSTEM ARCHITECTURE</a:t>
            </a:r>
            <a:endParaRPr lang="en-US" dirty="0"/>
          </a:p>
        </p:txBody>
      </p:sp>
      <p:pic>
        <p:nvPicPr>
          <p:cNvPr id="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575" y="2284413"/>
            <a:ext cx="1303337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hape 85">
            <a:extLst>
              <a:ext uri="{FF2B5EF4-FFF2-40B4-BE49-F238E27FC236}"/>
            </a:extLst>
          </p:cNvPr>
          <p:cNvSpPr/>
          <p:nvPr/>
        </p:nvSpPr>
        <p:spPr>
          <a:xfrm>
            <a:off x="1060450" y="2057400"/>
            <a:ext cx="6719888" cy="3595688"/>
          </a:xfrm>
          <a:prstGeom prst="rect">
            <a:avLst/>
          </a:prstGeom>
          <a:noFill/>
          <a:ln w="28575" cap="rnd" cmpd="sng">
            <a:solidFill>
              <a:srgbClr val="B75B5B"/>
            </a:solidFill>
            <a:prstDash val="dash"/>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solidFill>
                <a:schemeClr val="tx1">
                  <a:lumMod val="65000"/>
                  <a:lumOff val="35000"/>
                </a:schemeClr>
              </a:solidFill>
              <a:latin typeface="Avenir Next Condensed Regular" charset="0"/>
              <a:ea typeface="Avenir Next Condensed Regular" charset="0"/>
              <a:cs typeface="Avenir Next Condensed Regular" charset="0"/>
            </a:endParaRPr>
          </a:p>
        </p:txBody>
      </p:sp>
      <p:cxnSp>
        <p:nvCxnSpPr>
          <p:cNvPr id="7" name="Straight Arrow Connector 6"/>
          <p:cNvCxnSpPr/>
          <p:nvPr/>
        </p:nvCxnSpPr>
        <p:spPr>
          <a:xfrm flipH="1">
            <a:off x="7743825" y="2638425"/>
            <a:ext cx="1633538" cy="73025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extLst>
          </p:cNvPr>
          <p:cNvSpPr/>
          <p:nvPr/>
        </p:nvSpPr>
        <p:spPr>
          <a:xfrm>
            <a:off x="9242425" y="1865313"/>
            <a:ext cx="4090988" cy="1544637"/>
          </a:xfrm>
          <a:prstGeom prst="roundRect">
            <a:avLst>
              <a:gd name="adj" fmla="val 5613"/>
            </a:avLst>
          </a:prstGeom>
          <a:solidFill>
            <a:srgbClr val="B75B5B"/>
          </a:solidFill>
          <a:ln>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dirty="0">
                <a:solidFill>
                  <a:schemeClr val="bg1"/>
                </a:solidFill>
                <a:latin typeface="Avenir Next Condensed Medium" charset="0"/>
                <a:ea typeface="Avenir Next Condensed Medium" charset="0"/>
                <a:cs typeface="Avenir Next Condensed Medium" charset="0"/>
              </a:rPr>
              <a:t>Run offline by user</a:t>
            </a:r>
          </a:p>
        </p:txBody>
      </p:sp>
    </p:spTree>
    <p:extLst>
      <p:ext uri="{BB962C8B-B14F-4D97-AF65-F5344CB8AC3E}">
        <p14:creationId xmlns:p14="http://schemas.microsoft.com/office/powerpoint/2010/main" val="6606517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SYSTEM ARCHITECTURE</a:t>
            </a:r>
            <a:endParaRPr lang="en-US" dirty="0"/>
          </a:p>
        </p:txBody>
      </p:sp>
      <p:pic>
        <p:nvPicPr>
          <p:cNvPr id="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575" y="2284413"/>
            <a:ext cx="1303337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hape 85">
            <a:extLst>
              <a:ext uri="{FF2B5EF4-FFF2-40B4-BE49-F238E27FC236}"/>
            </a:extLst>
          </p:cNvPr>
          <p:cNvSpPr/>
          <p:nvPr/>
        </p:nvSpPr>
        <p:spPr>
          <a:xfrm>
            <a:off x="1296988" y="5553075"/>
            <a:ext cx="6307137" cy="1265238"/>
          </a:xfrm>
          <a:prstGeom prst="rect">
            <a:avLst/>
          </a:prstGeom>
          <a:noFill/>
          <a:ln w="28575" cap="rnd" cmpd="sng">
            <a:solidFill>
              <a:srgbClr val="B75B5B"/>
            </a:solidFill>
            <a:prstDash val="dash"/>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solidFill>
                <a:schemeClr val="tx1">
                  <a:lumMod val="65000"/>
                  <a:lumOff val="35000"/>
                </a:schemeClr>
              </a:solidFill>
              <a:latin typeface="Avenir Next Condensed Regular" charset="0"/>
              <a:ea typeface="Avenir Next Condensed Regular" charset="0"/>
              <a:cs typeface="Avenir Next Condensed Regular" charset="0"/>
            </a:endParaRPr>
          </a:p>
        </p:txBody>
      </p:sp>
      <p:cxnSp>
        <p:nvCxnSpPr>
          <p:cNvPr id="7" name="Straight Arrow Connector 6"/>
          <p:cNvCxnSpPr/>
          <p:nvPr/>
        </p:nvCxnSpPr>
        <p:spPr>
          <a:xfrm flipH="1">
            <a:off x="7392988" y="3171825"/>
            <a:ext cx="2046287" cy="238125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extLst>
          </p:cNvPr>
          <p:cNvSpPr/>
          <p:nvPr/>
        </p:nvSpPr>
        <p:spPr>
          <a:xfrm>
            <a:off x="9242425" y="1865313"/>
            <a:ext cx="4090988" cy="1544637"/>
          </a:xfrm>
          <a:prstGeom prst="roundRect">
            <a:avLst>
              <a:gd name="adj" fmla="val 5613"/>
            </a:avLst>
          </a:prstGeom>
          <a:solidFill>
            <a:srgbClr val="B75B5B"/>
          </a:solidFill>
          <a:ln>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dirty="0">
                <a:solidFill>
                  <a:schemeClr val="bg1"/>
                </a:solidFill>
                <a:latin typeface="Avenir Next Condensed Medium" charset="0"/>
                <a:ea typeface="Avenir Next Condensed Medium" charset="0"/>
                <a:cs typeface="Avenir Next Condensed Medium" charset="0"/>
              </a:rPr>
              <a:t>Run on cluster</a:t>
            </a:r>
          </a:p>
          <a:p>
            <a:pPr algn="ctr">
              <a:defRPr/>
            </a:pPr>
            <a:r>
              <a:rPr lang="en-US" sz="4000" dirty="0">
                <a:solidFill>
                  <a:schemeClr val="bg1"/>
                </a:solidFill>
                <a:latin typeface="Avenir Next Condensed Medium" charset="0"/>
                <a:ea typeface="Avenir Next Condensed Medium" charset="0"/>
                <a:cs typeface="Avenir Next Condensed Medium" charset="0"/>
              </a:rPr>
              <a:t>across applications</a:t>
            </a:r>
          </a:p>
        </p:txBody>
      </p:sp>
    </p:spTree>
    <p:extLst>
      <p:ext uri="{BB962C8B-B14F-4D97-AF65-F5344CB8AC3E}">
        <p14:creationId xmlns:p14="http://schemas.microsoft.com/office/powerpoint/2010/main" val="18320207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THESIS STATEMENT</a:t>
            </a:r>
            <a:endParaRPr lang="en-US" dirty="0"/>
          </a:p>
        </p:txBody>
      </p:sp>
      <p:sp>
        <p:nvSpPr>
          <p:cNvPr id="5" name="TextBox 2"/>
          <p:cNvSpPr txBox="1">
            <a:spLocks noChangeArrowheads="1"/>
          </p:cNvSpPr>
          <p:nvPr/>
        </p:nvSpPr>
        <p:spPr bwMode="auto">
          <a:xfrm>
            <a:off x="1022350" y="1952625"/>
            <a:ext cx="71135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3000" dirty="0"/>
              <a:t>Using </a:t>
            </a:r>
            <a:r>
              <a:rPr lang="en-US" altLang="x-none" sz="3000" dirty="0">
                <a:solidFill>
                  <a:srgbClr val="B75B5B"/>
                </a:solidFill>
              </a:rPr>
              <a:t>runtime information to dynamically adapt </a:t>
            </a:r>
            <a:r>
              <a:rPr lang="en-US" altLang="x-none" sz="3000" dirty="0" err="1">
                <a:solidFill>
                  <a:srgbClr val="B75B5B"/>
                </a:solidFill>
              </a:rPr>
              <a:t>hyperparameters</a:t>
            </a:r>
            <a:r>
              <a:rPr lang="en-US" altLang="x-none" sz="3000" dirty="0">
                <a:solidFill>
                  <a:srgbClr val="B75B5B"/>
                </a:solidFill>
              </a:rPr>
              <a:t> that are traditionally static</a:t>
            </a:r>
            <a:r>
              <a:rPr lang="en-US" altLang="x-none" sz="3000" dirty="0"/>
              <a:t>, such as emphasis on individual training </a:t>
            </a:r>
            <a:r>
              <a:rPr lang="en-US" altLang="x-none" sz="3000" dirty="0" smtClean="0"/>
              <a:t>examples and </a:t>
            </a:r>
            <a:r>
              <a:rPr lang="en-US" altLang="x-none" sz="3000" dirty="0"/>
              <a:t>the weights updated during transfer learning, can </a:t>
            </a:r>
            <a:r>
              <a:rPr lang="en-US" altLang="x-none" sz="3000" dirty="0">
                <a:solidFill>
                  <a:srgbClr val="B75B5B"/>
                </a:solidFill>
              </a:rPr>
              <a:t>increase the </a:t>
            </a:r>
            <a:r>
              <a:rPr lang="en-US" altLang="x-none" sz="3000" dirty="0" smtClean="0">
                <a:solidFill>
                  <a:srgbClr val="B75B5B"/>
                </a:solidFill>
              </a:rPr>
              <a:t>accuracy and speed </a:t>
            </a:r>
            <a:r>
              <a:rPr lang="en-US" altLang="x-none" sz="3000" dirty="0">
                <a:solidFill>
                  <a:srgbClr val="B75B5B"/>
                </a:solidFill>
              </a:rPr>
              <a:t>of ML training and inference</a:t>
            </a:r>
            <a:r>
              <a:rPr lang="en-US" altLang="x-none" sz="3000" dirty="0"/>
              <a:t>. </a:t>
            </a:r>
          </a:p>
          <a:p>
            <a:endParaRPr lang="en-US" altLang="x-none" sz="3000" dirty="0"/>
          </a:p>
        </p:txBody>
      </p:sp>
    </p:spTree>
    <p:extLst>
      <p:ext uri="{BB962C8B-B14F-4D97-AF65-F5344CB8AC3E}">
        <p14:creationId xmlns:p14="http://schemas.microsoft.com/office/powerpoint/2010/main" val="5944564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SYSTEM ARCHITECTURE</a:t>
            </a:r>
            <a:endParaRPr lang="en-US" dirty="0"/>
          </a:p>
        </p:txBody>
      </p:sp>
      <p:pic>
        <p:nvPicPr>
          <p:cNvPr id="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575" y="2284413"/>
            <a:ext cx="1303337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hape 85">
            <a:extLst>
              <a:ext uri="{FF2B5EF4-FFF2-40B4-BE49-F238E27FC236}"/>
            </a:extLst>
          </p:cNvPr>
          <p:cNvSpPr/>
          <p:nvPr/>
        </p:nvSpPr>
        <p:spPr>
          <a:xfrm>
            <a:off x="7837714" y="4471988"/>
            <a:ext cx="5883049" cy="2489200"/>
          </a:xfrm>
          <a:prstGeom prst="rect">
            <a:avLst/>
          </a:prstGeom>
          <a:noFill/>
          <a:ln w="28575" cap="rnd" cmpd="sng">
            <a:solidFill>
              <a:srgbClr val="B75B5B"/>
            </a:solidFill>
            <a:prstDash val="dash"/>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solidFill>
                <a:schemeClr val="tx1">
                  <a:lumMod val="65000"/>
                  <a:lumOff val="35000"/>
                </a:schemeClr>
              </a:solidFill>
              <a:latin typeface="Avenir Next Condensed Regular" charset="0"/>
              <a:ea typeface="Avenir Next Condensed Regular" charset="0"/>
              <a:cs typeface="Avenir Next Condensed Regular" charset="0"/>
            </a:endParaRPr>
          </a:p>
        </p:txBody>
      </p:sp>
      <p:cxnSp>
        <p:nvCxnSpPr>
          <p:cNvPr id="7" name="Straight Arrow Connector 6"/>
          <p:cNvCxnSpPr/>
          <p:nvPr/>
        </p:nvCxnSpPr>
        <p:spPr>
          <a:xfrm flipH="1">
            <a:off x="10350500" y="3236913"/>
            <a:ext cx="1108075" cy="1235075"/>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extLst>
          </p:cNvPr>
          <p:cNvSpPr/>
          <p:nvPr/>
        </p:nvSpPr>
        <p:spPr>
          <a:xfrm>
            <a:off x="9229725" y="1865313"/>
            <a:ext cx="4090988" cy="1544637"/>
          </a:xfrm>
          <a:prstGeom prst="roundRect">
            <a:avLst>
              <a:gd name="adj" fmla="val 5613"/>
            </a:avLst>
          </a:prstGeom>
          <a:solidFill>
            <a:srgbClr val="B75B5B"/>
          </a:solidFill>
          <a:ln>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dirty="0">
                <a:solidFill>
                  <a:schemeClr val="bg1"/>
                </a:solidFill>
                <a:latin typeface="Avenir Next Condensed Medium" charset="0"/>
                <a:ea typeface="Avenir Next Condensed Medium" charset="0"/>
                <a:cs typeface="Avenir Next Condensed Medium" charset="0"/>
              </a:rPr>
              <a:t>Run analysis on edge node</a:t>
            </a:r>
          </a:p>
        </p:txBody>
      </p:sp>
    </p:spTree>
    <p:extLst>
      <p:ext uri="{BB962C8B-B14F-4D97-AF65-F5344CB8AC3E}">
        <p14:creationId xmlns:p14="http://schemas.microsoft.com/office/powerpoint/2010/main" val="13522609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SYSTEM ARCHITECTURE</a:t>
            </a:r>
            <a:endParaRPr lang="en-US" dirty="0"/>
          </a:p>
        </p:txBody>
      </p:sp>
      <p:pic>
        <p:nvPicPr>
          <p:cNvPr id="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6575" y="2284413"/>
            <a:ext cx="13033375"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hape 85">
            <a:extLst>
              <a:ext uri="{FF2B5EF4-FFF2-40B4-BE49-F238E27FC236}"/>
            </a:extLst>
          </p:cNvPr>
          <p:cNvSpPr/>
          <p:nvPr/>
        </p:nvSpPr>
        <p:spPr>
          <a:xfrm>
            <a:off x="4517572" y="4225397"/>
            <a:ext cx="1785258" cy="1348090"/>
          </a:xfrm>
          <a:prstGeom prst="rect">
            <a:avLst/>
          </a:prstGeom>
          <a:noFill/>
          <a:ln w="28575" cap="rnd" cmpd="sng">
            <a:solidFill>
              <a:srgbClr val="B75B5B"/>
            </a:solidFill>
            <a:prstDash val="dash"/>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solidFill>
                <a:schemeClr val="tx1">
                  <a:lumMod val="65000"/>
                  <a:lumOff val="35000"/>
                </a:schemeClr>
              </a:solidFill>
              <a:latin typeface="Avenir Next Condensed Regular" charset="0"/>
              <a:ea typeface="Avenir Next Condensed Regular" charset="0"/>
              <a:cs typeface="Avenir Next Condensed Regular" charset="0"/>
            </a:endParaRPr>
          </a:p>
        </p:txBody>
      </p:sp>
      <p:cxnSp>
        <p:nvCxnSpPr>
          <p:cNvPr id="7" name="Straight Arrow Connector 6"/>
          <p:cNvCxnSpPr/>
          <p:nvPr/>
        </p:nvCxnSpPr>
        <p:spPr>
          <a:xfrm flipH="1">
            <a:off x="6302830" y="2638425"/>
            <a:ext cx="3074533" cy="2712508"/>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extLst>
          </p:cNvPr>
          <p:cNvSpPr/>
          <p:nvPr/>
        </p:nvSpPr>
        <p:spPr>
          <a:xfrm>
            <a:off x="9242425" y="1865313"/>
            <a:ext cx="4090988" cy="1544637"/>
          </a:xfrm>
          <a:prstGeom prst="roundRect">
            <a:avLst>
              <a:gd name="adj" fmla="val 5613"/>
            </a:avLst>
          </a:prstGeom>
          <a:solidFill>
            <a:srgbClr val="B75B5B"/>
          </a:solidFill>
          <a:ln>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dirty="0" smtClean="0">
                <a:solidFill>
                  <a:schemeClr val="bg1"/>
                </a:solidFill>
                <a:latin typeface="Avenir Next Condensed Medium" charset="0"/>
                <a:ea typeface="Avenir Next Condensed Medium" charset="0"/>
                <a:cs typeface="Avenir Next Condensed Medium" charset="0"/>
              </a:rPr>
              <a:t>Outputs multiple models</a:t>
            </a:r>
            <a:endParaRPr lang="en-US" sz="4000" dirty="0">
              <a:solidFill>
                <a:schemeClr val="bg1"/>
              </a:solidFill>
              <a:latin typeface="Avenir Next Condensed Medium" charset="0"/>
              <a:ea typeface="Avenir Next Condensed Medium" charset="0"/>
              <a:cs typeface="Avenir Next Condensed Medium" charset="0"/>
            </a:endParaRPr>
          </a:p>
        </p:txBody>
      </p:sp>
    </p:spTree>
    <p:extLst>
      <p:ext uri="{BB962C8B-B14F-4D97-AF65-F5344CB8AC3E}">
        <p14:creationId xmlns:p14="http://schemas.microsoft.com/office/powerpoint/2010/main" val="19894696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EXPERIMENTAL SETUP</a:t>
            </a:r>
            <a:endParaRPr lang="en-US" dirty="0"/>
          </a:p>
        </p:txBody>
      </p:sp>
      <p:sp>
        <p:nvSpPr>
          <p:cNvPr id="19" name="Shape 718"/>
          <p:cNvSpPr txBox="1">
            <a:spLocks/>
          </p:cNvSpPr>
          <p:nvPr/>
        </p:nvSpPr>
        <p:spPr>
          <a:xfrm>
            <a:off x="498475" y="1843088"/>
            <a:ext cx="13633450" cy="3551237"/>
          </a:xfrm>
          <a:prstGeom prst="rect">
            <a:avLst/>
          </a:prstGeom>
        </p:spPr>
        <p:txBody>
          <a:bodyPr lIns="146280" tIns="146280" rIns="146280" bIns="146280">
            <a:noAutofit/>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62560" indent="0">
              <a:buFont typeface="Pathway Gothic One"/>
              <a:buNone/>
              <a:defRPr/>
            </a:pPr>
            <a:r>
              <a:rPr lang="en" dirty="0" smtClean="0">
                <a:solidFill>
                  <a:schemeClr val="tx1">
                    <a:lumMod val="75000"/>
                    <a:lumOff val="25000"/>
                  </a:schemeClr>
                </a:solidFill>
              </a:rPr>
              <a:t>Run concurrent image classification pipelines (MobileNet-224)</a:t>
            </a:r>
          </a:p>
          <a:p>
            <a:pPr marL="162560" indent="0">
              <a:buFont typeface="Pathway Gothic One"/>
              <a:buNone/>
              <a:defRPr/>
            </a:pPr>
            <a:endParaRPr lang="en" dirty="0" smtClean="0">
              <a:solidFill>
                <a:schemeClr val="tx1">
                  <a:lumMod val="75000"/>
                  <a:lumOff val="25000"/>
                </a:schemeClr>
              </a:solidFill>
            </a:endParaRPr>
          </a:p>
          <a:p>
            <a:pPr marL="162560" indent="0">
              <a:buFont typeface="Pathway Gothic One"/>
              <a:buNone/>
              <a:defRPr/>
            </a:pPr>
            <a:r>
              <a:rPr lang="en" dirty="0" smtClean="0">
                <a:solidFill>
                  <a:srgbClr val="B75B5B"/>
                </a:solidFill>
              </a:rPr>
              <a:t>Events</a:t>
            </a:r>
            <a:r>
              <a:rPr lang="en" dirty="0" smtClean="0"/>
              <a:t>                </a:t>
            </a:r>
            <a:r>
              <a:rPr lang="en" dirty="0" smtClean="0">
                <a:solidFill>
                  <a:schemeClr val="tx1">
                    <a:lumMod val="75000"/>
                    <a:lumOff val="25000"/>
                  </a:schemeClr>
                </a:solidFill>
              </a:rPr>
              <a:t>Pedestrian, bus, red car, all-cross, school bus, train, car</a:t>
            </a:r>
          </a:p>
          <a:p>
            <a:pPr marL="162560" indent="0">
              <a:buFont typeface="Pathway Gothic One"/>
              <a:buNone/>
              <a:defRPr/>
            </a:pPr>
            <a:r>
              <a:rPr lang="en" dirty="0" smtClean="0">
                <a:solidFill>
                  <a:srgbClr val="B75B5B"/>
                </a:solidFill>
              </a:rPr>
              <a:t>Hardware</a:t>
            </a:r>
            <a:r>
              <a:rPr lang="en" dirty="0" smtClean="0"/>
              <a:t>          </a:t>
            </a:r>
            <a:r>
              <a:rPr lang="en" dirty="0" smtClean="0">
                <a:solidFill>
                  <a:schemeClr val="tx1">
                    <a:lumMod val="75000"/>
                    <a:lumOff val="25000"/>
                  </a:schemeClr>
                </a:solidFill>
              </a:rPr>
              <a:t>Desktop-class Intel i7</a:t>
            </a:r>
          </a:p>
          <a:p>
            <a:pPr marL="162560" indent="0">
              <a:buFont typeface="Pathway Gothic One"/>
              <a:buNone/>
              <a:defRPr/>
            </a:pPr>
            <a:r>
              <a:rPr lang="en" dirty="0" smtClean="0">
                <a:solidFill>
                  <a:srgbClr val="B75B5B"/>
                </a:solidFill>
              </a:rPr>
              <a:t>Video stream    </a:t>
            </a:r>
            <a:r>
              <a:rPr lang="en" dirty="0" smtClean="0">
                <a:solidFill>
                  <a:schemeClr val="tx1">
                    <a:lumMod val="75000"/>
                    <a:lumOff val="25000"/>
                  </a:schemeClr>
                </a:solidFill>
              </a:rPr>
              <a:t>20 FPS, 224x224 pixels</a:t>
            </a:r>
            <a:endParaRPr lang="en" dirty="0">
              <a:solidFill>
                <a:schemeClr val="tx1">
                  <a:lumMod val="75000"/>
                  <a:lumOff val="25000"/>
                </a:schemeClr>
              </a:solidFill>
            </a:endParaRPr>
          </a:p>
        </p:txBody>
      </p:sp>
      <p:cxnSp>
        <p:nvCxnSpPr>
          <p:cNvPr id="20" name="Shape 92"/>
          <p:cNvCxnSpPr>
            <a:cxnSpLocks noChangeShapeType="1"/>
          </p:cNvCxnSpPr>
          <p:nvPr/>
        </p:nvCxnSpPr>
        <p:spPr bwMode="auto">
          <a:xfrm>
            <a:off x="2643188" y="6599238"/>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1" name="Shape 92"/>
          <p:cNvCxnSpPr>
            <a:cxnSpLocks noChangeShapeType="1"/>
          </p:cNvCxnSpPr>
          <p:nvPr/>
        </p:nvCxnSpPr>
        <p:spPr bwMode="auto">
          <a:xfrm>
            <a:off x="5465763" y="6599238"/>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2" name="Shape 94"/>
          <p:cNvCxnSpPr>
            <a:cxnSpLocks noChangeShapeType="1"/>
          </p:cNvCxnSpPr>
          <p:nvPr/>
        </p:nvCxnSpPr>
        <p:spPr bwMode="auto">
          <a:xfrm>
            <a:off x="11137900" y="6599238"/>
            <a:ext cx="477838"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3" name="Shape 95"/>
          <p:cNvCxnSpPr>
            <a:cxnSpLocks noChangeShapeType="1"/>
          </p:cNvCxnSpPr>
          <p:nvPr/>
        </p:nvCxnSpPr>
        <p:spPr bwMode="auto">
          <a:xfrm>
            <a:off x="8288338" y="6599238"/>
            <a:ext cx="4762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24" name="Shape 89">
            <a:extLst>
              <a:ext uri="{FF2B5EF4-FFF2-40B4-BE49-F238E27FC236}"/>
            </a:extLst>
          </p:cNvPr>
          <p:cNvSpPr/>
          <p:nvPr/>
        </p:nvSpPr>
        <p:spPr>
          <a:xfrm>
            <a:off x="3094038" y="5761038"/>
            <a:ext cx="2371725"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 sz="3200" b="0" dirty="0">
                <a:solidFill>
                  <a:schemeClr val="bg1"/>
                </a:solidFill>
                <a:latin typeface="Roboto Regular" charset="0"/>
                <a:ea typeface="Roboto Regular" charset="0"/>
                <a:cs typeface="Roboto Regular" charset="0"/>
                <a:sym typeface="Pathway Gothic One"/>
              </a:rPr>
              <a:t>D</a:t>
            </a:r>
            <a:r>
              <a:rPr lang="en-US" sz="3200" b="0" dirty="0" err="1">
                <a:solidFill>
                  <a:schemeClr val="bg1"/>
                </a:solidFill>
                <a:latin typeface="Roboto Regular" charset="0"/>
                <a:ea typeface="Roboto Regular" charset="0"/>
                <a:cs typeface="Roboto Regular" charset="0"/>
                <a:sym typeface="Pathway Gothic One"/>
              </a:rPr>
              <a:t>ecode</a:t>
            </a:r>
            <a:endParaRPr lang="en" sz="3200" b="0" dirty="0">
              <a:solidFill>
                <a:schemeClr val="bg1"/>
              </a:solidFill>
              <a:latin typeface="Roboto Regular" charset="0"/>
              <a:ea typeface="Roboto Regular" charset="0"/>
              <a:cs typeface="Roboto Regular" charset="0"/>
              <a:sym typeface="Pathway Gothic One"/>
            </a:endParaRPr>
          </a:p>
        </p:txBody>
      </p:sp>
      <p:sp>
        <p:nvSpPr>
          <p:cNvPr id="25" name="Shape 90">
            <a:extLst>
              <a:ext uri="{FF2B5EF4-FFF2-40B4-BE49-F238E27FC236}"/>
            </a:extLst>
          </p:cNvPr>
          <p:cNvSpPr/>
          <p:nvPr/>
        </p:nvSpPr>
        <p:spPr>
          <a:xfrm>
            <a:off x="11615738" y="5761038"/>
            <a:ext cx="2373312"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200" b="0" dirty="0">
                <a:solidFill>
                  <a:schemeClr val="bg1"/>
                </a:solidFill>
                <a:latin typeface="Roboto Regular" charset="0"/>
                <a:ea typeface="Roboto Regular" charset="0"/>
                <a:cs typeface="Roboto Regular" charset="0"/>
                <a:sym typeface="Pathway Gothic One"/>
              </a:rPr>
              <a:t>Post-process</a:t>
            </a:r>
            <a:endParaRPr lang="en" sz="3200" b="0" dirty="0">
              <a:solidFill>
                <a:schemeClr val="bg1"/>
              </a:solidFill>
              <a:latin typeface="Roboto Regular" charset="0"/>
              <a:ea typeface="Roboto Regular" charset="0"/>
              <a:cs typeface="Roboto Regular" charset="0"/>
              <a:sym typeface="Pathway Gothic One"/>
            </a:endParaRPr>
          </a:p>
        </p:txBody>
      </p:sp>
      <p:sp>
        <p:nvSpPr>
          <p:cNvPr id="26" name="Shape 91">
            <a:extLst>
              <a:ext uri="{FF2B5EF4-FFF2-40B4-BE49-F238E27FC236}"/>
            </a:extLst>
          </p:cNvPr>
          <p:cNvSpPr/>
          <p:nvPr/>
        </p:nvSpPr>
        <p:spPr>
          <a:xfrm>
            <a:off x="5916613" y="5761038"/>
            <a:ext cx="2371725"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200" b="0" dirty="0">
                <a:solidFill>
                  <a:schemeClr val="bg1"/>
                </a:solidFill>
                <a:latin typeface="Roboto Regular" charset="0"/>
                <a:ea typeface="Roboto Regular" charset="0"/>
                <a:cs typeface="Roboto Regular" charset="0"/>
                <a:sym typeface="Pathway Gothic One"/>
              </a:rPr>
              <a:t>Transform</a:t>
            </a:r>
            <a:endParaRPr lang="en" sz="3200" b="0" dirty="0">
              <a:solidFill>
                <a:schemeClr val="bg1"/>
              </a:solidFill>
              <a:latin typeface="Roboto Regular" charset="0"/>
              <a:ea typeface="Roboto Regular" charset="0"/>
              <a:cs typeface="Roboto Regular" charset="0"/>
              <a:sym typeface="Pathway Gothic One"/>
            </a:endParaRPr>
          </a:p>
        </p:txBody>
      </p:sp>
      <p:sp>
        <p:nvSpPr>
          <p:cNvPr id="27" name="Shape 93">
            <a:extLst>
              <a:ext uri="{FF2B5EF4-FFF2-40B4-BE49-F238E27FC236}"/>
            </a:extLst>
          </p:cNvPr>
          <p:cNvSpPr/>
          <p:nvPr/>
        </p:nvSpPr>
        <p:spPr>
          <a:xfrm>
            <a:off x="8764588" y="5761038"/>
            <a:ext cx="2373312" cy="1674812"/>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200" b="0" dirty="0">
                <a:solidFill>
                  <a:schemeClr val="bg1"/>
                </a:solidFill>
                <a:latin typeface="Roboto Regular" charset="0"/>
                <a:ea typeface="Roboto Regular" charset="0"/>
                <a:cs typeface="Roboto Regular" charset="0"/>
                <a:sym typeface="Pathway Gothic One"/>
              </a:rPr>
              <a:t>Classify</a:t>
            </a:r>
            <a:endParaRPr lang="en" sz="3200" b="0" dirty="0">
              <a:solidFill>
                <a:schemeClr val="bg1"/>
              </a:solidFill>
              <a:latin typeface="Roboto Regular" charset="0"/>
              <a:ea typeface="Roboto Regular" charset="0"/>
              <a:cs typeface="Roboto Regular" charset="0"/>
              <a:sym typeface="Pathway Gothic One"/>
            </a:endParaRPr>
          </a:p>
        </p:txBody>
      </p:sp>
      <p:pic>
        <p:nvPicPr>
          <p:cNvPr id="28"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2125" y="5916613"/>
            <a:ext cx="2271713"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40729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endParaRPr lang="en-US"/>
          </a:p>
        </p:txBody>
      </p:sp>
      <p:grpSp>
        <p:nvGrpSpPr>
          <p:cNvPr id="15" name="Group 141"/>
          <p:cNvGrpSpPr>
            <a:grpSpLocks/>
          </p:cNvGrpSpPr>
          <p:nvPr/>
        </p:nvGrpSpPr>
        <p:grpSpPr bwMode="auto">
          <a:xfrm>
            <a:off x="1446213" y="1442033"/>
            <a:ext cx="4960937" cy="4608512"/>
            <a:chOff x="613275" y="675663"/>
            <a:chExt cx="3101339" cy="2880460"/>
          </a:xfrm>
        </p:grpSpPr>
        <p:sp>
          <p:nvSpPr>
            <p:cNvPr id="16" name="Shape 588">
              <a:extLst>
                <a:ext uri="{FF2B5EF4-FFF2-40B4-BE49-F238E27FC236}"/>
              </a:extLst>
            </p:cNvPr>
            <p:cNvSpPr/>
            <p:nvPr/>
          </p:nvSpPr>
          <p:spPr>
            <a:xfrm>
              <a:off x="613275" y="1404956"/>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7" name="Shape 589">
              <a:extLst>
                <a:ext uri="{FF2B5EF4-FFF2-40B4-BE49-F238E27FC236}"/>
              </a:extLst>
            </p:cNvPr>
            <p:cNvSpPr/>
            <p:nvPr/>
          </p:nvSpPr>
          <p:spPr>
            <a:xfrm>
              <a:off x="613275" y="1899089"/>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8" name="Shape 590">
              <a:extLst>
                <a:ext uri="{FF2B5EF4-FFF2-40B4-BE49-F238E27FC236}"/>
              </a:extLst>
            </p:cNvPr>
            <p:cNvSpPr/>
            <p:nvPr/>
          </p:nvSpPr>
          <p:spPr>
            <a:xfrm>
              <a:off x="613275" y="2392231"/>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 name="Shape 591">
              <a:extLst>
                <a:ext uri="{FF2B5EF4-FFF2-40B4-BE49-F238E27FC236}"/>
              </a:extLst>
            </p:cNvPr>
            <p:cNvSpPr/>
            <p:nvPr/>
          </p:nvSpPr>
          <p:spPr>
            <a:xfrm>
              <a:off x="1026125" y="1652023"/>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0" name="Shape 592">
              <a:extLst>
                <a:ext uri="{FF2B5EF4-FFF2-40B4-BE49-F238E27FC236}"/>
              </a:extLst>
            </p:cNvPr>
            <p:cNvSpPr/>
            <p:nvPr/>
          </p:nvSpPr>
          <p:spPr>
            <a:xfrm>
              <a:off x="1026125" y="2145164"/>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1" name="Shape 593"/>
            <p:cNvCxnSpPr>
              <a:cxnSpLocks noChangeShapeType="1"/>
            </p:cNvCxnSpPr>
            <p:nvPr/>
          </p:nvCxnSpPr>
          <p:spPr bwMode="auto">
            <a:xfrm>
              <a:off x="1026075" y="1611688"/>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2" name="Shape 594"/>
            <p:cNvCxnSpPr>
              <a:cxnSpLocks noChangeShapeType="1"/>
            </p:cNvCxnSpPr>
            <p:nvPr/>
          </p:nvCxnSpPr>
          <p:spPr bwMode="auto">
            <a:xfrm rot="10800000" flipH="1">
              <a:off x="1026075" y="20044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 name="Shape 595"/>
            <p:cNvCxnSpPr>
              <a:cxnSpLocks noChangeShapeType="1"/>
            </p:cNvCxnSpPr>
            <p:nvPr/>
          </p:nvCxnSpPr>
          <p:spPr bwMode="auto">
            <a:xfrm>
              <a:off x="1026075" y="21052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4" name="Shape 596"/>
            <p:cNvCxnSpPr>
              <a:cxnSpLocks noChangeShapeType="1"/>
            </p:cNvCxnSpPr>
            <p:nvPr/>
          </p:nvCxnSpPr>
          <p:spPr bwMode="auto">
            <a:xfrm rot="10800000" flipH="1">
              <a:off x="1026075" y="2497961"/>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5" name="Shape 597">
              <a:extLst>
                <a:ext uri="{FF2B5EF4-FFF2-40B4-BE49-F238E27FC236}"/>
              </a:extLst>
            </p:cNvPr>
            <p:cNvSpPr/>
            <p:nvPr/>
          </p:nvSpPr>
          <p:spPr>
            <a:xfrm>
              <a:off x="1458824" y="1404956"/>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6" name="Shape 598">
              <a:extLst>
                <a:ext uri="{FF2B5EF4-FFF2-40B4-BE49-F238E27FC236}"/>
              </a:extLst>
            </p:cNvPr>
            <p:cNvSpPr/>
            <p:nvPr/>
          </p:nvSpPr>
          <p:spPr>
            <a:xfrm>
              <a:off x="1458824" y="1899089"/>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7" name="Shape 599">
              <a:extLst>
                <a:ext uri="{FF2B5EF4-FFF2-40B4-BE49-F238E27FC236}"/>
              </a:extLst>
            </p:cNvPr>
            <p:cNvSpPr/>
            <p:nvPr/>
          </p:nvSpPr>
          <p:spPr>
            <a:xfrm>
              <a:off x="1458824" y="2392231"/>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8" name="Shape 600">
              <a:extLst>
                <a:ext uri="{FF2B5EF4-FFF2-40B4-BE49-F238E27FC236}"/>
              </a:extLst>
            </p:cNvPr>
            <p:cNvSpPr/>
            <p:nvPr/>
          </p:nvSpPr>
          <p:spPr>
            <a:xfrm>
              <a:off x="1871674" y="1652023"/>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9" name="Shape 601">
              <a:extLst>
                <a:ext uri="{FF2B5EF4-FFF2-40B4-BE49-F238E27FC236}"/>
              </a:extLst>
            </p:cNvPr>
            <p:cNvSpPr/>
            <p:nvPr/>
          </p:nvSpPr>
          <p:spPr>
            <a:xfrm>
              <a:off x="1871674" y="2145164"/>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40" name="Shape 602"/>
            <p:cNvCxnSpPr>
              <a:cxnSpLocks noChangeShapeType="1"/>
            </p:cNvCxnSpPr>
            <p:nvPr/>
          </p:nvCxnSpPr>
          <p:spPr bwMode="auto">
            <a:xfrm>
              <a:off x="1871967" y="1611688"/>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1" name="Shape 603"/>
            <p:cNvCxnSpPr>
              <a:cxnSpLocks noChangeShapeType="1"/>
            </p:cNvCxnSpPr>
            <p:nvPr/>
          </p:nvCxnSpPr>
          <p:spPr bwMode="auto">
            <a:xfrm rot="10800000" flipH="1">
              <a:off x="1871967" y="20044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2" name="Shape 604"/>
            <p:cNvCxnSpPr>
              <a:cxnSpLocks noChangeShapeType="1"/>
            </p:cNvCxnSpPr>
            <p:nvPr/>
          </p:nvCxnSpPr>
          <p:spPr bwMode="auto">
            <a:xfrm>
              <a:off x="1871967" y="21052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3" name="Shape 605"/>
            <p:cNvCxnSpPr>
              <a:cxnSpLocks noChangeShapeType="1"/>
            </p:cNvCxnSpPr>
            <p:nvPr/>
          </p:nvCxnSpPr>
          <p:spPr bwMode="auto">
            <a:xfrm rot="10800000" flipH="1">
              <a:off x="1871967" y="2497961"/>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4" name="Shape 606"/>
            <p:cNvCxnSpPr>
              <a:cxnSpLocks noChangeShapeType="1"/>
            </p:cNvCxnSpPr>
            <p:nvPr/>
          </p:nvCxnSpPr>
          <p:spPr bwMode="auto">
            <a:xfrm rot="10800000" flipH="1">
              <a:off x="1438925" y="1757656"/>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5" name="Shape 607"/>
            <p:cNvCxnSpPr>
              <a:cxnSpLocks noChangeShapeType="1"/>
            </p:cNvCxnSpPr>
            <p:nvPr/>
          </p:nvCxnSpPr>
          <p:spPr bwMode="auto">
            <a:xfrm rot="10800000">
              <a:off x="1438925" y="1858456"/>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6" name="Shape 608"/>
            <p:cNvCxnSpPr>
              <a:cxnSpLocks noChangeShapeType="1"/>
            </p:cNvCxnSpPr>
            <p:nvPr/>
          </p:nvCxnSpPr>
          <p:spPr bwMode="auto">
            <a:xfrm rot="10800000" flipH="1">
              <a:off x="1438974" y="2257171"/>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7" name="Shape 609"/>
            <p:cNvCxnSpPr>
              <a:cxnSpLocks noChangeShapeType="1"/>
            </p:cNvCxnSpPr>
            <p:nvPr/>
          </p:nvCxnSpPr>
          <p:spPr bwMode="auto">
            <a:xfrm rot="10800000">
              <a:off x="1439117" y="2358115"/>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48" name="Shape 610">
              <a:extLst>
                <a:ext uri="{FF2B5EF4-FFF2-40B4-BE49-F238E27FC236}"/>
              </a:extLst>
            </p:cNvPr>
            <p:cNvSpPr/>
            <p:nvPr/>
          </p:nvSpPr>
          <p:spPr>
            <a:xfrm>
              <a:off x="2485987" y="2156079"/>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9" name="Shape 611">
              <a:extLst>
                <a:ext uri="{FF2B5EF4-FFF2-40B4-BE49-F238E27FC236}"/>
              </a:extLst>
            </p:cNvPr>
            <p:cNvSpPr/>
            <p:nvPr/>
          </p:nvSpPr>
          <p:spPr>
            <a:xfrm>
              <a:off x="2485987" y="2650212"/>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0" name="Shape 612">
              <a:extLst>
                <a:ext uri="{FF2B5EF4-FFF2-40B4-BE49-F238E27FC236}"/>
              </a:extLst>
            </p:cNvPr>
            <p:cNvSpPr/>
            <p:nvPr/>
          </p:nvSpPr>
          <p:spPr>
            <a:xfrm>
              <a:off x="2485987" y="3143353"/>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51" name="Shape 613"/>
            <p:cNvCxnSpPr>
              <a:cxnSpLocks noChangeShapeType="1"/>
            </p:cNvCxnSpPr>
            <p:nvPr/>
          </p:nvCxnSpPr>
          <p:spPr bwMode="auto">
            <a:xfrm>
              <a:off x="2284817" y="1858456"/>
              <a:ext cx="201600" cy="504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2" name="Shape 614"/>
            <p:cNvCxnSpPr>
              <a:cxnSpLocks noChangeShapeType="1"/>
            </p:cNvCxnSpPr>
            <p:nvPr/>
          </p:nvCxnSpPr>
          <p:spPr bwMode="auto">
            <a:xfrm>
              <a:off x="2284817" y="1858456"/>
              <a:ext cx="201600" cy="997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3" name="Shape 615"/>
            <p:cNvCxnSpPr>
              <a:cxnSpLocks noChangeShapeType="1"/>
            </p:cNvCxnSpPr>
            <p:nvPr/>
          </p:nvCxnSpPr>
          <p:spPr bwMode="auto">
            <a:xfrm>
              <a:off x="2284817" y="1858456"/>
              <a:ext cx="201600" cy="1491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4" name="Shape 616"/>
            <p:cNvCxnSpPr>
              <a:cxnSpLocks noChangeShapeType="1"/>
            </p:cNvCxnSpPr>
            <p:nvPr/>
          </p:nvCxnSpPr>
          <p:spPr bwMode="auto">
            <a:xfrm>
              <a:off x="2284817" y="2351993"/>
              <a:ext cx="201600" cy="504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5" name="Shape 617"/>
            <p:cNvCxnSpPr>
              <a:cxnSpLocks noChangeShapeType="1"/>
            </p:cNvCxnSpPr>
            <p:nvPr/>
          </p:nvCxnSpPr>
          <p:spPr bwMode="auto">
            <a:xfrm>
              <a:off x="2284817" y="2351993"/>
              <a:ext cx="201600" cy="10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6" name="Shape 618"/>
            <p:cNvCxnSpPr>
              <a:cxnSpLocks noChangeShapeType="1"/>
            </p:cNvCxnSpPr>
            <p:nvPr/>
          </p:nvCxnSpPr>
          <p:spPr bwMode="auto">
            <a:xfrm>
              <a:off x="2284817" y="2351993"/>
              <a:ext cx="201600" cy="997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7" name="Shape 619"/>
            <p:cNvCxnSpPr>
              <a:cxnSpLocks noChangeShapeType="1"/>
            </p:cNvCxnSpPr>
            <p:nvPr/>
          </p:nvCxnSpPr>
          <p:spPr bwMode="auto">
            <a:xfrm>
              <a:off x="2899339" y="2359495"/>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58" name="Shape 620"/>
            <p:cNvCxnSpPr>
              <a:cxnSpLocks noChangeShapeType="1"/>
            </p:cNvCxnSpPr>
            <p:nvPr/>
          </p:nvCxnSpPr>
          <p:spPr bwMode="auto">
            <a:xfrm>
              <a:off x="2899339" y="2855600"/>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59" name="Shape 621"/>
            <p:cNvCxnSpPr>
              <a:cxnSpLocks noChangeShapeType="1"/>
            </p:cNvCxnSpPr>
            <p:nvPr/>
          </p:nvCxnSpPr>
          <p:spPr bwMode="auto">
            <a:xfrm>
              <a:off x="2899339" y="3351704"/>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60" name="Shape 622">
              <a:extLst>
                <a:ext uri="{FF2B5EF4-FFF2-40B4-BE49-F238E27FC236}"/>
              </a:extLst>
            </p:cNvPr>
            <p:cNvSpPr/>
            <p:nvPr/>
          </p:nvSpPr>
          <p:spPr>
            <a:xfrm>
              <a:off x="3062589" y="2178900"/>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61" name="Shape 623">
              <a:extLst>
                <a:ext uri="{FF2B5EF4-FFF2-40B4-BE49-F238E27FC236}"/>
              </a:extLst>
            </p:cNvPr>
            <p:cNvSpPr/>
            <p:nvPr/>
          </p:nvSpPr>
          <p:spPr>
            <a:xfrm>
              <a:off x="3070528" y="2671049"/>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62" name="Shape 624">
              <a:extLst>
                <a:ext uri="{FF2B5EF4-FFF2-40B4-BE49-F238E27FC236}"/>
              </a:extLst>
            </p:cNvPr>
            <p:cNvSpPr/>
            <p:nvPr/>
          </p:nvSpPr>
          <p:spPr>
            <a:xfrm>
              <a:off x="3070528" y="3171136"/>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63" name="Shape 625">
              <a:extLst>
                <a:ext uri="{FF2B5EF4-FFF2-40B4-BE49-F238E27FC236}"/>
              </a:extLst>
            </p:cNvPr>
            <p:cNvSpPr/>
            <p:nvPr/>
          </p:nvSpPr>
          <p:spPr>
            <a:xfrm>
              <a:off x="2485987" y="675663"/>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4" name="Shape 626">
              <a:extLst>
                <a:ext uri="{FF2B5EF4-FFF2-40B4-BE49-F238E27FC236}"/>
              </a:extLst>
            </p:cNvPr>
            <p:cNvSpPr/>
            <p:nvPr/>
          </p:nvSpPr>
          <p:spPr>
            <a:xfrm>
              <a:off x="2485987" y="1168804"/>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5" name="Shape 627">
              <a:extLst>
                <a:ext uri="{FF2B5EF4-FFF2-40B4-BE49-F238E27FC236}"/>
              </a:extLst>
            </p:cNvPr>
            <p:cNvSpPr/>
            <p:nvPr/>
          </p:nvSpPr>
          <p:spPr>
            <a:xfrm>
              <a:off x="2485987" y="1662937"/>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66" name="Shape 628"/>
            <p:cNvCxnSpPr>
              <a:cxnSpLocks noChangeShapeType="1"/>
            </p:cNvCxnSpPr>
            <p:nvPr/>
          </p:nvCxnSpPr>
          <p:spPr bwMode="auto">
            <a:xfrm rot="10800000" flipH="1">
              <a:off x="2284817" y="881956"/>
              <a:ext cx="201600" cy="9765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 name="Shape 629"/>
            <p:cNvCxnSpPr>
              <a:cxnSpLocks noChangeShapeType="1"/>
            </p:cNvCxnSpPr>
            <p:nvPr/>
          </p:nvCxnSpPr>
          <p:spPr bwMode="auto">
            <a:xfrm rot="10800000" flipH="1">
              <a:off x="2284817" y="1375456"/>
              <a:ext cx="201600" cy="483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8" name="Shape 630"/>
            <p:cNvCxnSpPr>
              <a:cxnSpLocks noChangeShapeType="1"/>
            </p:cNvCxnSpPr>
            <p:nvPr/>
          </p:nvCxnSpPr>
          <p:spPr bwMode="auto">
            <a:xfrm>
              <a:off x="2284817" y="1858456"/>
              <a:ext cx="201600" cy="10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9" name="Shape 631"/>
            <p:cNvCxnSpPr>
              <a:cxnSpLocks noChangeShapeType="1"/>
            </p:cNvCxnSpPr>
            <p:nvPr/>
          </p:nvCxnSpPr>
          <p:spPr bwMode="auto">
            <a:xfrm rot="10800000" flipH="1">
              <a:off x="2284817" y="1375493"/>
              <a:ext cx="201600" cy="9765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0" name="Shape 632"/>
            <p:cNvCxnSpPr>
              <a:cxnSpLocks noChangeShapeType="1"/>
            </p:cNvCxnSpPr>
            <p:nvPr/>
          </p:nvCxnSpPr>
          <p:spPr bwMode="auto">
            <a:xfrm rot="10800000" flipH="1">
              <a:off x="2284817" y="881993"/>
              <a:ext cx="201600" cy="1470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1" name="Shape 633"/>
            <p:cNvCxnSpPr>
              <a:cxnSpLocks noChangeShapeType="1"/>
            </p:cNvCxnSpPr>
            <p:nvPr/>
          </p:nvCxnSpPr>
          <p:spPr bwMode="auto">
            <a:xfrm rot="10800000" flipH="1">
              <a:off x="2284817" y="1868993"/>
              <a:ext cx="201600" cy="483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2" name="Shape 634"/>
            <p:cNvCxnSpPr>
              <a:cxnSpLocks noChangeShapeType="1"/>
            </p:cNvCxnSpPr>
            <p:nvPr/>
          </p:nvCxnSpPr>
          <p:spPr bwMode="auto">
            <a:xfrm>
              <a:off x="2899289" y="878908"/>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73" name="Shape 635"/>
            <p:cNvCxnSpPr>
              <a:cxnSpLocks noChangeShapeType="1"/>
            </p:cNvCxnSpPr>
            <p:nvPr/>
          </p:nvCxnSpPr>
          <p:spPr bwMode="auto">
            <a:xfrm>
              <a:off x="2899289" y="1375012"/>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74" name="Shape 636"/>
            <p:cNvCxnSpPr>
              <a:cxnSpLocks noChangeShapeType="1"/>
            </p:cNvCxnSpPr>
            <p:nvPr/>
          </p:nvCxnSpPr>
          <p:spPr bwMode="auto">
            <a:xfrm>
              <a:off x="2899289" y="1871117"/>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75" name="Shape 637">
              <a:extLst>
                <a:ext uri="{FF2B5EF4-FFF2-40B4-BE49-F238E27FC236}"/>
              </a:extLst>
            </p:cNvPr>
            <p:cNvSpPr/>
            <p:nvPr/>
          </p:nvSpPr>
          <p:spPr>
            <a:xfrm>
              <a:off x="3062589" y="698484"/>
              <a:ext cx="644086" cy="362166"/>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76" name="Shape 638">
              <a:extLst>
                <a:ext uri="{FF2B5EF4-FFF2-40B4-BE49-F238E27FC236}"/>
              </a:extLst>
            </p:cNvPr>
            <p:cNvSpPr/>
            <p:nvPr/>
          </p:nvSpPr>
          <p:spPr>
            <a:xfrm>
              <a:off x="3070528" y="1190633"/>
              <a:ext cx="644086" cy="361174"/>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77" name="Shape 639">
              <a:extLst>
                <a:ext uri="{FF2B5EF4-FFF2-40B4-BE49-F238E27FC236}"/>
              </a:extLst>
            </p:cNvPr>
            <p:cNvSpPr/>
            <p:nvPr/>
          </p:nvSpPr>
          <p:spPr>
            <a:xfrm>
              <a:off x="3070528" y="1690720"/>
              <a:ext cx="644086" cy="362166"/>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grpSp>
      <p:sp>
        <p:nvSpPr>
          <p:cNvPr id="78" name="Shape 711">
            <a:extLst>
              <a:ext uri="{FF2B5EF4-FFF2-40B4-BE49-F238E27FC236}"/>
            </a:extLst>
          </p:cNvPr>
          <p:cNvSpPr txBox="1"/>
          <p:nvPr/>
        </p:nvSpPr>
        <p:spPr>
          <a:xfrm>
            <a:off x="1447800" y="6385508"/>
            <a:ext cx="4959350" cy="836612"/>
          </a:xfrm>
          <a:prstGeom prst="rect">
            <a:avLst/>
          </a:prstGeom>
          <a:noFill/>
          <a:ln>
            <a:noFill/>
          </a:ln>
        </p:spPr>
        <p:txBody>
          <a:bodyPr spcFirstLastPara="1" lIns="146280" tIns="146280" rIns="146280" bIns="146280"/>
          <a:lstStyle/>
          <a:p>
            <a:pPr algn="ctr">
              <a:spcBef>
                <a:spcPts val="0"/>
              </a:spcBef>
              <a:spcAft>
                <a:spcPts val="0"/>
              </a:spcAft>
              <a:defRPr/>
            </a:pPr>
            <a:r>
              <a:rPr lang="en-US" sz="40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rPr>
              <a:t>Max Sharing</a:t>
            </a:r>
            <a:endParaRPr sz="40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endParaRPr>
          </a:p>
        </p:txBody>
      </p:sp>
      <p:sp>
        <p:nvSpPr>
          <p:cNvPr id="79" name="Shape 712">
            <a:extLst>
              <a:ext uri="{FF2B5EF4-FFF2-40B4-BE49-F238E27FC236}"/>
            </a:extLst>
          </p:cNvPr>
          <p:cNvSpPr txBox="1"/>
          <p:nvPr/>
        </p:nvSpPr>
        <p:spPr>
          <a:xfrm>
            <a:off x="8178800" y="6385508"/>
            <a:ext cx="5003800" cy="836612"/>
          </a:xfrm>
          <a:prstGeom prst="rect">
            <a:avLst/>
          </a:prstGeom>
          <a:noFill/>
          <a:ln>
            <a:noFill/>
          </a:ln>
        </p:spPr>
        <p:txBody>
          <a:bodyPr spcFirstLastPara="1" lIns="146280" tIns="146280" rIns="146280" bIns="146280"/>
          <a:lstStyle/>
          <a:p>
            <a:pPr algn="ctr">
              <a:spcBef>
                <a:spcPts val="0"/>
              </a:spcBef>
              <a:spcAft>
                <a:spcPts val="0"/>
              </a:spcAft>
              <a:defRPr/>
            </a:pPr>
            <a:r>
              <a:rPr lang="en-US" sz="40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rPr>
              <a:t>No Sharing</a:t>
            </a:r>
            <a:endParaRPr sz="40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endParaRPr>
          </a:p>
        </p:txBody>
      </p:sp>
      <p:grpSp>
        <p:nvGrpSpPr>
          <p:cNvPr id="80" name="Group 196"/>
          <p:cNvGrpSpPr>
            <a:grpSpLocks/>
          </p:cNvGrpSpPr>
          <p:nvPr/>
        </p:nvGrpSpPr>
        <p:grpSpPr bwMode="auto">
          <a:xfrm>
            <a:off x="8178800" y="1440445"/>
            <a:ext cx="5005388" cy="4611688"/>
            <a:chOff x="5366492" y="675076"/>
            <a:chExt cx="3128822" cy="2881697"/>
          </a:xfrm>
        </p:grpSpPr>
        <p:sp>
          <p:nvSpPr>
            <p:cNvPr id="81" name="Shape 643">
              <a:extLst>
                <a:ext uri="{FF2B5EF4-FFF2-40B4-BE49-F238E27FC236}"/>
              </a:extLst>
            </p:cNvPr>
            <p:cNvSpPr/>
            <p:nvPr/>
          </p:nvSpPr>
          <p:spPr>
            <a:xfrm>
              <a:off x="5791210" y="2404094"/>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2" name="Shape 644">
              <a:extLst>
                <a:ext uri="{FF2B5EF4-FFF2-40B4-BE49-F238E27FC236}"/>
              </a:extLst>
            </p:cNvPr>
            <p:cNvSpPr/>
            <p:nvPr/>
          </p:nvSpPr>
          <p:spPr>
            <a:xfrm>
              <a:off x="5791210" y="2897107"/>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3" name="Shape 649">
              <a:extLst>
                <a:ext uri="{FF2B5EF4-FFF2-40B4-BE49-F238E27FC236}"/>
              </a:extLst>
            </p:cNvPr>
            <p:cNvSpPr/>
            <p:nvPr/>
          </p:nvSpPr>
          <p:spPr>
            <a:xfrm>
              <a:off x="6224859" y="2157091"/>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4" name="Shape 650">
              <a:extLst>
                <a:ext uri="{FF2B5EF4-FFF2-40B4-BE49-F238E27FC236}"/>
              </a:extLst>
            </p:cNvPr>
            <p:cNvSpPr/>
            <p:nvPr/>
          </p:nvSpPr>
          <p:spPr>
            <a:xfrm>
              <a:off x="6224859" y="2650105"/>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5" name="Shape 651">
              <a:extLst>
                <a:ext uri="{FF2B5EF4-FFF2-40B4-BE49-F238E27FC236}"/>
              </a:extLst>
            </p:cNvPr>
            <p:cNvSpPr/>
            <p:nvPr/>
          </p:nvSpPr>
          <p:spPr>
            <a:xfrm>
              <a:off x="6224859" y="314411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6" name="Shape 652">
              <a:extLst>
                <a:ext uri="{FF2B5EF4-FFF2-40B4-BE49-F238E27FC236}"/>
              </a:extLst>
            </p:cNvPr>
            <p:cNvSpPr/>
            <p:nvPr/>
          </p:nvSpPr>
          <p:spPr>
            <a:xfrm>
              <a:off x="6637669" y="2404094"/>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7" name="Shape 653">
              <a:extLst>
                <a:ext uri="{FF2B5EF4-FFF2-40B4-BE49-F238E27FC236}"/>
              </a:extLst>
            </p:cNvPr>
            <p:cNvSpPr/>
            <p:nvPr/>
          </p:nvSpPr>
          <p:spPr>
            <a:xfrm>
              <a:off x="6637669" y="2897107"/>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88" name="Shape 654"/>
            <p:cNvCxnSpPr>
              <a:cxnSpLocks noChangeShapeType="1"/>
            </p:cNvCxnSpPr>
            <p:nvPr/>
          </p:nvCxnSpPr>
          <p:spPr bwMode="auto">
            <a:xfrm>
              <a:off x="6637467" y="23633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9" name="Shape 655"/>
            <p:cNvCxnSpPr>
              <a:cxnSpLocks noChangeShapeType="1"/>
            </p:cNvCxnSpPr>
            <p:nvPr/>
          </p:nvCxnSpPr>
          <p:spPr bwMode="auto">
            <a:xfrm rot="10800000" flipH="1">
              <a:off x="6637467" y="2756037"/>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0" name="Shape 656"/>
            <p:cNvCxnSpPr>
              <a:cxnSpLocks noChangeShapeType="1"/>
            </p:cNvCxnSpPr>
            <p:nvPr/>
          </p:nvCxnSpPr>
          <p:spPr bwMode="auto">
            <a:xfrm>
              <a:off x="6637467" y="2856837"/>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1" name="Shape 657"/>
            <p:cNvCxnSpPr>
              <a:cxnSpLocks noChangeShapeType="1"/>
            </p:cNvCxnSpPr>
            <p:nvPr/>
          </p:nvCxnSpPr>
          <p:spPr bwMode="auto">
            <a:xfrm rot="10800000" flipH="1">
              <a:off x="6637467" y="324957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2" name="Shape 658"/>
            <p:cNvCxnSpPr>
              <a:cxnSpLocks noChangeShapeType="1"/>
            </p:cNvCxnSpPr>
            <p:nvPr/>
          </p:nvCxnSpPr>
          <p:spPr bwMode="auto">
            <a:xfrm rot="10800000" flipH="1">
              <a:off x="6204425" y="2509268"/>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3" name="Shape 659"/>
            <p:cNvCxnSpPr>
              <a:cxnSpLocks noChangeShapeType="1"/>
            </p:cNvCxnSpPr>
            <p:nvPr/>
          </p:nvCxnSpPr>
          <p:spPr bwMode="auto">
            <a:xfrm rot="10800000">
              <a:off x="6204425" y="2610068"/>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4" name="Shape 660"/>
            <p:cNvCxnSpPr>
              <a:cxnSpLocks noChangeShapeType="1"/>
            </p:cNvCxnSpPr>
            <p:nvPr/>
          </p:nvCxnSpPr>
          <p:spPr bwMode="auto">
            <a:xfrm rot="10800000" flipH="1">
              <a:off x="6204474" y="3008784"/>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5" name="Shape 661"/>
            <p:cNvCxnSpPr>
              <a:cxnSpLocks noChangeShapeType="1"/>
            </p:cNvCxnSpPr>
            <p:nvPr/>
          </p:nvCxnSpPr>
          <p:spPr bwMode="auto">
            <a:xfrm rot="10800000">
              <a:off x="6204617" y="3109727"/>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96" name="Shape 662">
              <a:extLst>
                <a:ext uri="{FF2B5EF4-FFF2-40B4-BE49-F238E27FC236}"/>
              </a:extLst>
            </p:cNvPr>
            <p:cNvSpPr/>
            <p:nvPr/>
          </p:nvSpPr>
          <p:spPr>
            <a:xfrm>
              <a:off x="7251922" y="2157091"/>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97" name="Shape 663">
              <a:extLst>
                <a:ext uri="{FF2B5EF4-FFF2-40B4-BE49-F238E27FC236}"/>
              </a:extLst>
            </p:cNvPr>
            <p:cNvSpPr/>
            <p:nvPr/>
          </p:nvSpPr>
          <p:spPr>
            <a:xfrm>
              <a:off x="7251922" y="2650105"/>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98" name="Shape 664">
              <a:extLst>
                <a:ext uri="{FF2B5EF4-FFF2-40B4-BE49-F238E27FC236}"/>
              </a:extLst>
            </p:cNvPr>
            <p:cNvSpPr/>
            <p:nvPr/>
          </p:nvSpPr>
          <p:spPr>
            <a:xfrm>
              <a:off x="7251922" y="314411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99" name="Shape 665"/>
            <p:cNvCxnSpPr>
              <a:cxnSpLocks noChangeShapeType="1"/>
            </p:cNvCxnSpPr>
            <p:nvPr/>
          </p:nvCxnSpPr>
          <p:spPr bwMode="auto">
            <a:xfrm rot="10800000" flipH="1">
              <a:off x="7050317" y="236316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0" name="Shape 666"/>
            <p:cNvCxnSpPr>
              <a:cxnSpLocks noChangeShapeType="1"/>
            </p:cNvCxnSpPr>
            <p:nvPr/>
          </p:nvCxnSpPr>
          <p:spPr bwMode="auto">
            <a:xfrm>
              <a:off x="7050317" y="261006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1" name="Shape 667"/>
            <p:cNvCxnSpPr>
              <a:cxnSpLocks noChangeShapeType="1"/>
            </p:cNvCxnSpPr>
            <p:nvPr/>
          </p:nvCxnSpPr>
          <p:spPr bwMode="auto">
            <a:xfrm>
              <a:off x="7050317" y="2610068"/>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2" name="Shape 668"/>
            <p:cNvCxnSpPr>
              <a:cxnSpLocks noChangeShapeType="1"/>
            </p:cNvCxnSpPr>
            <p:nvPr/>
          </p:nvCxnSpPr>
          <p:spPr bwMode="auto">
            <a:xfrm rot="10800000" flipH="1">
              <a:off x="7050317" y="2856705"/>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3" name="Shape 669"/>
            <p:cNvCxnSpPr>
              <a:cxnSpLocks noChangeShapeType="1"/>
            </p:cNvCxnSpPr>
            <p:nvPr/>
          </p:nvCxnSpPr>
          <p:spPr bwMode="auto">
            <a:xfrm rot="10800000" flipH="1">
              <a:off x="7050317" y="2363205"/>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4" name="Shape 670"/>
            <p:cNvCxnSpPr>
              <a:cxnSpLocks noChangeShapeType="1"/>
            </p:cNvCxnSpPr>
            <p:nvPr/>
          </p:nvCxnSpPr>
          <p:spPr bwMode="auto">
            <a:xfrm>
              <a:off x="7050317" y="3103605"/>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5" name="Shape 671"/>
            <p:cNvCxnSpPr>
              <a:cxnSpLocks noChangeShapeType="1"/>
            </p:cNvCxnSpPr>
            <p:nvPr/>
          </p:nvCxnSpPr>
          <p:spPr bwMode="auto">
            <a:xfrm>
              <a:off x="7664739" y="2360145"/>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06" name="Shape 672"/>
            <p:cNvCxnSpPr>
              <a:cxnSpLocks noChangeShapeType="1"/>
            </p:cNvCxnSpPr>
            <p:nvPr/>
          </p:nvCxnSpPr>
          <p:spPr bwMode="auto">
            <a:xfrm>
              <a:off x="7664739" y="2856250"/>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07" name="Shape 673"/>
            <p:cNvCxnSpPr>
              <a:cxnSpLocks noChangeShapeType="1"/>
            </p:cNvCxnSpPr>
            <p:nvPr/>
          </p:nvCxnSpPr>
          <p:spPr bwMode="auto">
            <a:xfrm>
              <a:off x="7664739" y="3352354"/>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108" name="Shape 674">
              <a:extLst>
                <a:ext uri="{FF2B5EF4-FFF2-40B4-BE49-F238E27FC236}"/>
              </a:extLst>
            </p:cNvPr>
            <p:cNvSpPr/>
            <p:nvPr/>
          </p:nvSpPr>
          <p:spPr>
            <a:xfrm>
              <a:off x="7828467" y="2179907"/>
              <a:ext cx="644023" cy="362072"/>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09" name="Shape 675">
              <a:extLst>
                <a:ext uri="{FF2B5EF4-FFF2-40B4-BE49-F238E27FC236}"/>
              </a:extLst>
            </p:cNvPr>
            <p:cNvSpPr/>
            <p:nvPr/>
          </p:nvSpPr>
          <p:spPr>
            <a:xfrm>
              <a:off x="7836406" y="2671928"/>
              <a:ext cx="644023" cy="36108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10" name="Shape 676">
              <a:extLst>
                <a:ext uri="{FF2B5EF4-FFF2-40B4-BE49-F238E27FC236}"/>
              </a:extLst>
            </p:cNvPr>
            <p:cNvSpPr/>
            <p:nvPr/>
          </p:nvSpPr>
          <p:spPr>
            <a:xfrm>
              <a:off x="7836406" y="3171885"/>
              <a:ext cx="644023" cy="362072"/>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11" name="Shape 677">
              <a:extLst>
                <a:ext uri="{FF2B5EF4-FFF2-40B4-BE49-F238E27FC236}"/>
              </a:extLst>
            </p:cNvPr>
            <p:cNvSpPr/>
            <p:nvPr/>
          </p:nvSpPr>
          <p:spPr>
            <a:xfrm>
              <a:off x="5807087" y="92307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2" name="Shape 678">
              <a:extLst>
                <a:ext uri="{FF2B5EF4-FFF2-40B4-BE49-F238E27FC236}"/>
              </a:extLst>
            </p:cNvPr>
            <p:cNvSpPr/>
            <p:nvPr/>
          </p:nvSpPr>
          <p:spPr>
            <a:xfrm>
              <a:off x="5807087" y="1417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3" name="Shape 683">
              <a:extLst>
                <a:ext uri="{FF2B5EF4-FFF2-40B4-BE49-F238E27FC236}"/>
              </a:extLst>
            </p:cNvPr>
            <p:cNvSpPr/>
            <p:nvPr/>
          </p:nvSpPr>
          <p:spPr>
            <a:xfrm>
              <a:off x="6239744" y="676068"/>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4" name="Shape 684">
              <a:extLst>
                <a:ext uri="{FF2B5EF4-FFF2-40B4-BE49-F238E27FC236}"/>
              </a:extLst>
            </p:cNvPr>
            <p:cNvSpPr/>
            <p:nvPr/>
          </p:nvSpPr>
          <p:spPr>
            <a:xfrm>
              <a:off x="6239744" y="1170073"/>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5" name="Shape 685">
              <a:extLst>
                <a:ext uri="{FF2B5EF4-FFF2-40B4-BE49-F238E27FC236}"/>
              </a:extLst>
            </p:cNvPr>
            <p:cNvSpPr/>
            <p:nvPr/>
          </p:nvSpPr>
          <p:spPr>
            <a:xfrm>
              <a:off x="6239744" y="166308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6" name="Shape 686">
              <a:extLst>
                <a:ext uri="{FF2B5EF4-FFF2-40B4-BE49-F238E27FC236}"/>
              </a:extLst>
            </p:cNvPr>
            <p:cNvSpPr/>
            <p:nvPr/>
          </p:nvSpPr>
          <p:spPr>
            <a:xfrm>
              <a:off x="6652554" y="92307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7" name="Shape 687">
              <a:extLst>
                <a:ext uri="{FF2B5EF4-FFF2-40B4-BE49-F238E27FC236}"/>
              </a:extLst>
            </p:cNvPr>
            <p:cNvSpPr/>
            <p:nvPr/>
          </p:nvSpPr>
          <p:spPr>
            <a:xfrm>
              <a:off x="6652554" y="1417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18" name="Shape 688"/>
            <p:cNvCxnSpPr>
              <a:cxnSpLocks noChangeShapeType="1"/>
            </p:cNvCxnSpPr>
            <p:nvPr/>
          </p:nvCxnSpPr>
          <p:spPr bwMode="auto">
            <a:xfrm>
              <a:off x="6652767" y="88271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19" name="Shape 689"/>
            <p:cNvCxnSpPr>
              <a:cxnSpLocks noChangeShapeType="1"/>
            </p:cNvCxnSpPr>
            <p:nvPr/>
          </p:nvCxnSpPr>
          <p:spPr bwMode="auto">
            <a:xfrm rot="10800000" flipH="1">
              <a:off x="6652767" y="12754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0" name="Shape 690"/>
            <p:cNvCxnSpPr>
              <a:cxnSpLocks noChangeShapeType="1"/>
            </p:cNvCxnSpPr>
            <p:nvPr/>
          </p:nvCxnSpPr>
          <p:spPr bwMode="auto">
            <a:xfrm>
              <a:off x="6652767" y="13762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1" name="Shape 691"/>
            <p:cNvCxnSpPr>
              <a:cxnSpLocks noChangeShapeType="1"/>
            </p:cNvCxnSpPr>
            <p:nvPr/>
          </p:nvCxnSpPr>
          <p:spPr bwMode="auto">
            <a:xfrm rot="10800000" flipH="1">
              <a:off x="6652767" y="176898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2" name="Shape 692"/>
            <p:cNvCxnSpPr>
              <a:cxnSpLocks noChangeShapeType="1"/>
            </p:cNvCxnSpPr>
            <p:nvPr/>
          </p:nvCxnSpPr>
          <p:spPr bwMode="auto">
            <a:xfrm rot="10800000" flipH="1">
              <a:off x="6219725" y="1028681"/>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3" name="Shape 693"/>
            <p:cNvCxnSpPr>
              <a:cxnSpLocks noChangeShapeType="1"/>
            </p:cNvCxnSpPr>
            <p:nvPr/>
          </p:nvCxnSpPr>
          <p:spPr bwMode="auto">
            <a:xfrm rot="10800000">
              <a:off x="6219725" y="1129481"/>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4" name="Shape 694"/>
            <p:cNvCxnSpPr>
              <a:cxnSpLocks noChangeShapeType="1"/>
            </p:cNvCxnSpPr>
            <p:nvPr/>
          </p:nvCxnSpPr>
          <p:spPr bwMode="auto">
            <a:xfrm rot="10800000" flipH="1">
              <a:off x="6219774" y="1528196"/>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5" name="Shape 695"/>
            <p:cNvCxnSpPr>
              <a:cxnSpLocks noChangeShapeType="1"/>
            </p:cNvCxnSpPr>
            <p:nvPr/>
          </p:nvCxnSpPr>
          <p:spPr bwMode="auto">
            <a:xfrm rot="10800000">
              <a:off x="6219917" y="1629140"/>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26" name="Shape 696">
              <a:extLst>
                <a:ext uri="{FF2B5EF4-FFF2-40B4-BE49-F238E27FC236}"/>
              </a:extLst>
            </p:cNvPr>
            <p:cNvSpPr/>
            <p:nvPr/>
          </p:nvSpPr>
          <p:spPr>
            <a:xfrm>
              <a:off x="7266807" y="676068"/>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7" name="Shape 697">
              <a:extLst>
                <a:ext uri="{FF2B5EF4-FFF2-40B4-BE49-F238E27FC236}"/>
              </a:extLst>
            </p:cNvPr>
            <p:cNvSpPr/>
            <p:nvPr/>
          </p:nvSpPr>
          <p:spPr>
            <a:xfrm>
              <a:off x="7266807" y="1170073"/>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8" name="Shape 698">
              <a:extLst>
                <a:ext uri="{FF2B5EF4-FFF2-40B4-BE49-F238E27FC236}"/>
              </a:extLst>
            </p:cNvPr>
            <p:cNvSpPr/>
            <p:nvPr/>
          </p:nvSpPr>
          <p:spPr>
            <a:xfrm>
              <a:off x="7266807" y="166308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29" name="Shape 699"/>
            <p:cNvCxnSpPr>
              <a:cxnSpLocks noChangeShapeType="1"/>
            </p:cNvCxnSpPr>
            <p:nvPr/>
          </p:nvCxnSpPr>
          <p:spPr bwMode="auto">
            <a:xfrm rot="10800000" flipH="1">
              <a:off x="7065617" y="882581"/>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0" name="Shape 700"/>
            <p:cNvCxnSpPr>
              <a:cxnSpLocks noChangeShapeType="1"/>
            </p:cNvCxnSpPr>
            <p:nvPr/>
          </p:nvCxnSpPr>
          <p:spPr bwMode="auto">
            <a:xfrm>
              <a:off x="7065617" y="1129481"/>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1" name="Shape 701"/>
            <p:cNvCxnSpPr>
              <a:cxnSpLocks noChangeShapeType="1"/>
            </p:cNvCxnSpPr>
            <p:nvPr/>
          </p:nvCxnSpPr>
          <p:spPr bwMode="auto">
            <a:xfrm>
              <a:off x="7065617" y="1129481"/>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2" name="Shape 702"/>
            <p:cNvCxnSpPr>
              <a:cxnSpLocks noChangeShapeType="1"/>
            </p:cNvCxnSpPr>
            <p:nvPr/>
          </p:nvCxnSpPr>
          <p:spPr bwMode="auto">
            <a:xfrm rot="10800000" flipH="1">
              <a:off x="7065617" y="137611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3" name="Shape 703"/>
            <p:cNvCxnSpPr>
              <a:cxnSpLocks noChangeShapeType="1"/>
            </p:cNvCxnSpPr>
            <p:nvPr/>
          </p:nvCxnSpPr>
          <p:spPr bwMode="auto">
            <a:xfrm rot="10800000" flipH="1">
              <a:off x="7065617" y="882618"/>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4" name="Shape 704"/>
            <p:cNvCxnSpPr>
              <a:cxnSpLocks noChangeShapeType="1"/>
            </p:cNvCxnSpPr>
            <p:nvPr/>
          </p:nvCxnSpPr>
          <p:spPr bwMode="auto">
            <a:xfrm>
              <a:off x="7065617" y="162301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5" name="Shape 705"/>
            <p:cNvCxnSpPr>
              <a:cxnSpLocks noChangeShapeType="1"/>
            </p:cNvCxnSpPr>
            <p:nvPr/>
          </p:nvCxnSpPr>
          <p:spPr bwMode="auto">
            <a:xfrm>
              <a:off x="7680039" y="879558"/>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36" name="Shape 706"/>
            <p:cNvCxnSpPr>
              <a:cxnSpLocks noChangeShapeType="1"/>
            </p:cNvCxnSpPr>
            <p:nvPr/>
          </p:nvCxnSpPr>
          <p:spPr bwMode="auto">
            <a:xfrm>
              <a:off x="7680039" y="1375662"/>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37" name="Shape 707"/>
            <p:cNvCxnSpPr>
              <a:cxnSpLocks noChangeShapeType="1"/>
            </p:cNvCxnSpPr>
            <p:nvPr/>
          </p:nvCxnSpPr>
          <p:spPr bwMode="auto">
            <a:xfrm>
              <a:off x="7680039" y="1871767"/>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138" name="Shape 708">
              <a:extLst>
                <a:ext uri="{FF2B5EF4-FFF2-40B4-BE49-F238E27FC236}"/>
              </a:extLst>
            </p:cNvPr>
            <p:cNvSpPr/>
            <p:nvPr/>
          </p:nvSpPr>
          <p:spPr>
            <a:xfrm>
              <a:off x="7843352" y="698883"/>
              <a:ext cx="644024" cy="362072"/>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39" name="Shape 709">
              <a:extLst>
                <a:ext uri="{FF2B5EF4-FFF2-40B4-BE49-F238E27FC236}"/>
              </a:extLst>
            </p:cNvPr>
            <p:cNvSpPr/>
            <p:nvPr/>
          </p:nvSpPr>
          <p:spPr>
            <a:xfrm>
              <a:off x="7851290" y="1190905"/>
              <a:ext cx="644024" cy="362072"/>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40" name="Shape 710">
              <a:extLst>
                <a:ext uri="{FF2B5EF4-FFF2-40B4-BE49-F238E27FC236}"/>
              </a:extLst>
            </p:cNvPr>
            <p:cNvSpPr/>
            <p:nvPr/>
          </p:nvSpPr>
          <p:spPr>
            <a:xfrm>
              <a:off x="7851290" y="1691854"/>
              <a:ext cx="644024" cy="36108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41" name="Shape 649">
              <a:extLst>
                <a:ext uri="{FF2B5EF4-FFF2-40B4-BE49-F238E27FC236}"/>
              </a:extLst>
            </p:cNvPr>
            <p:cNvSpPr/>
            <p:nvPr/>
          </p:nvSpPr>
          <p:spPr>
            <a:xfrm>
              <a:off x="5366492" y="215610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2" name="Shape 650">
              <a:extLst>
                <a:ext uri="{FF2B5EF4-FFF2-40B4-BE49-F238E27FC236}"/>
              </a:extLst>
            </p:cNvPr>
            <p:cNvSpPr/>
            <p:nvPr/>
          </p:nvSpPr>
          <p:spPr>
            <a:xfrm>
              <a:off x="5366492" y="2649113"/>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3" name="Shape 651">
              <a:extLst>
                <a:ext uri="{FF2B5EF4-FFF2-40B4-BE49-F238E27FC236}"/>
              </a:extLst>
            </p:cNvPr>
            <p:cNvSpPr/>
            <p:nvPr/>
          </p:nvSpPr>
          <p:spPr>
            <a:xfrm>
              <a:off x="5366492" y="3143118"/>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44" name="Shape 654"/>
            <p:cNvCxnSpPr>
              <a:cxnSpLocks noChangeShapeType="1"/>
            </p:cNvCxnSpPr>
            <p:nvPr/>
          </p:nvCxnSpPr>
          <p:spPr bwMode="auto">
            <a:xfrm>
              <a:off x="5779292" y="236206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5" name="Shape 655"/>
            <p:cNvCxnSpPr>
              <a:cxnSpLocks noChangeShapeType="1"/>
            </p:cNvCxnSpPr>
            <p:nvPr/>
          </p:nvCxnSpPr>
          <p:spPr bwMode="auto">
            <a:xfrm rot="10800000" flipH="1">
              <a:off x="5779292" y="27548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6" name="Shape 656"/>
            <p:cNvCxnSpPr>
              <a:cxnSpLocks noChangeShapeType="1"/>
            </p:cNvCxnSpPr>
            <p:nvPr/>
          </p:nvCxnSpPr>
          <p:spPr bwMode="auto">
            <a:xfrm>
              <a:off x="5779292" y="28556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7" name="Shape 657"/>
            <p:cNvCxnSpPr>
              <a:cxnSpLocks noChangeShapeType="1"/>
            </p:cNvCxnSpPr>
            <p:nvPr/>
          </p:nvCxnSpPr>
          <p:spPr bwMode="auto">
            <a:xfrm rot="10800000" flipH="1">
              <a:off x="5779292" y="324833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48" name="Shape 683">
              <a:extLst>
                <a:ext uri="{FF2B5EF4-FFF2-40B4-BE49-F238E27FC236}"/>
              </a:extLst>
            </p:cNvPr>
            <p:cNvSpPr/>
            <p:nvPr/>
          </p:nvSpPr>
          <p:spPr>
            <a:xfrm>
              <a:off x="5381377" y="675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9" name="Shape 684">
              <a:extLst>
                <a:ext uri="{FF2B5EF4-FFF2-40B4-BE49-F238E27FC236}"/>
              </a:extLst>
            </p:cNvPr>
            <p:cNvSpPr/>
            <p:nvPr/>
          </p:nvSpPr>
          <p:spPr>
            <a:xfrm>
              <a:off x="5381377" y="116908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0" name="Shape 685">
              <a:extLst>
                <a:ext uri="{FF2B5EF4-FFF2-40B4-BE49-F238E27FC236}"/>
              </a:extLst>
            </p:cNvPr>
            <p:cNvSpPr/>
            <p:nvPr/>
          </p:nvSpPr>
          <p:spPr>
            <a:xfrm>
              <a:off x="5381377" y="1662095"/>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51" name="Shape 688"/>
            <p:cNvCxnSpPr>
              <a:cxnSpLocks noChangeShapeType="1"/>
            </p:cNvCxnSpPr>
            <p:nvPr/>
          </p:nvCxnSpPr>
          <p:spPr bwMode="auto">
            <a:xfrm>
              <a:off x="5794592" y="88147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2" name="Shape 689"/>
            <p:cNvCxnSpPr>
              <a:cxnSpLocks noChangeShapeType="1"/>
            </p:cNvCxnSpPr>
            <p:nvPr/>
          </p:nvCxnSpPr>
          <p:spPr bwMode="auto">
            <a:xfrm rot="10800000" flipH="1">
              <a:off x="5794592" y="1274212"/>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3" name="Shape 690"/>
            <p:cNvCxnSpPr>
              <a:cxnSpLocks noChangeShapeType="1"/>
            </p:cNvCxnSpPr>
            <p:nvPr/>
          </p:nvCxnSpPr>
          <p:spPr bwMode="auto">
            <a:xfrm>
              <a:off x="5794592" y="1375012"/>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4" name="Shape 691"/>
            <p:cNvCxnSpPr>
              <a:cxnSpLocks noChangeShapeType="1"/>
            </p:cNvCxnSpPr>
            <p:nvPr/>
          </p:nvCxnSpPr>
          <p:spPr bwMode="auto">
            <a:xfrm rot="10800000" flipH="1">
              <a:off x="5794592" y="17677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122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1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0"/>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pic>
        <p:nvPicPr>
          <p:cNvPr id="157" name="Picture 14"/>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16"/>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1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Tree>
    <p:extLst>
      <p:ext uri="{BB962C8B-B14F-4D97-AF65-F5344CB8AC3E}">
        <p14:creationId xmlns:p14="http://schemas.microsoft.com/office/powerpoint/2010/main" val="13965396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0"/>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cxnSp>
        <p:nvCxnSpPr>
          <p:cNvPr id="11" name="Straight Arrow Connector 10"/>
          <p:cNvCxnSpPr/>
          <p:nvPr/>
        </p:nvCxnSpPr>
        <p:spPr>
          <a:xfrm>
            <a:off x="3179763" y="4014788"/>
            <a:ext cx="9525" cy="1125537"/>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9"/>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0"/>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ounded Rectangle 14">
            <a:extLst>
              <a:ext uri="{FF2B5EF4-FFF2-40B4-BE49-F238E27FC236}"/>
            </a:extLst>
          </p:cNvPr>
          <p:cNvSpPr/>
          <p:nvPr/>
        </p:nvSpPr>
        <p:spPr>
          <a:xfrm>
            <a:off x="10080625" y="3956050"/>
            <a:ext cx="3416300" cy="1544638"/>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Frame relative </a:t>
            </a:r>
          </a:p>
          <a:p>
            <a:pPr algn="ctr">
              <a:defRPr/>
            </a:pPr>
            <a:r>
              <a:rPr lang="en-US" sz="3700" dirty="0">
                <a:solidFill>
                  <a:srgbClr val="B75B5B"/>
                </a:solidFill>
                <a:latin typeface="Roboto Regular" charset="0"/>
                <a:ea typeface="Roboto Regular" charset="0"/>
                <a:cs typeface="Roboto Regular" charset="0"/>
              </a:rPr>
              <a:t>accuracy: 1</a:t>
            </a:r>
          </a:p>
        </p:txBody>
      </p:sp>
      <p:sp>
        <p:nvSpPr>
          <p:cNvPr id="16" name="Rounded Rectangle 15">
            <a:extLst>
              <a:ext uri="{FF2B5EF4-FFF2-40B4-BE49-F238E27FC236}"/>
            </a:extLst>
          </p:cNvPr>
          <p:cNvSpPr/>
          <p:nvPr/>
        </p:nvSpPr>
        <p:spPr>
          <a:xfrm>
            <a:off x="10080625" y="5651500"/>
            <a:ext cx="3416300" cy="976313"/>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0.36 FPS</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Tree>
    <p:extLst>
      <p:ext uri="{BB962C8B-B14F-4D97-AF65-F5344CB8AC3E}">
        <p14:creationId xmlns:p14="http://schemas.microsoft.com/office/powerpoint/2010/main" val="18272828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0"/>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cxnSp>
        <p:nvCxnSpPr>
          <p:cNvPr id="18" name="Straight Arrow Connector 17"/>
          <p:cNvCxnSpPr/>
          <p:nvPr/>
        </p:nvCxnSpPr>
        <p:spPr>
          <a:xfrm>
            <a:off x="3162300" y="3214688"/>
            <a:ext cx="9525" cy="1125537"/>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21"/>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le 21">
            <a:extLst>
              <a:ext uri="{FF2B5EF4-FFF2-40B4-BE49-F238E27FC236}"/>
            </a:extLst>
          </p:cNvPr>
          <p:cNvSpPr/>
          <p:nvPr/>
        </p:nvSpPr>
        <p:spPr>
          <a:xfrm>
            <a:off x="10080625" y="3956050"/>
            <a:ext cx="3416300" cy="1544638"/>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Frame relative </a:t>
            </a:r>
          </a:p>
          <a:p>
            <a:pPr algn="ctr">
              <a:defRPr/>
            </a:pPr>
            <a:r>
              <a:rPr lang="en-US" sz="3700" dirty="0">
                <a:solidFill>
                  <a:srgbClr val="B75B5B"/>
                </a:solidFill>
                <a:latin typeface="Roboto Regular" charset="0"/>
                <a:ea typeface="Roboto Regular" charset="0"/>
                <a:cs typeface="Roboto Regular" charset="0"/>
              </a:rPr>
              <a:t>accuracy: 0.59</a:t>
            </a:r>
          </a:p>
        </p:txBody>
      </p:sp>
      <p:sp>
        <p:nvSpPr>
          <p:cNvPr id="23" name="Rounded Rectangle 22">
            <a:extLst>
              <a:ext uri="{FF2B5EF4-FFF2-40B4-BE49-F238E27FC236}"/>
            </a:extLst>
          </p:cNvPr>
          <p:cNvSpPr/>
          <p:nvPr/>
        </p:nvSpPr>
        <p:spPr>
          <a:xfrm>
            <a:off x="10080625" y="5651500"/>
            <a:ext cx="3416300" cy="976313"/>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6.8 FPS</a:t>
            </a: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Tree>
    <p:extLst>
      <p:ext uri="{BB962C8B-B14F-4D97-AF65-F5344CB8AC3E}">
        <p14:creationId xmlns:p14="http://schemas.microsoft.com/office/powerpoint/2010/main" val="7042725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0"/>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cxnSp>
        <p:nvCxnSpPr>
          <p:cNvPr id="5" name="Straight Arrow Connector 4"/>
          <p:cNvCxnSpPr/>
          <p:nvPr/>
        </p:nvCxnSpPr>
        <p:spPr>
          <a:xfrm>
            <a:off x="7632700" y="3160713"/>
            <a:ext cx="11113" cy="1123950"/>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18"/>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a:extLst>
              <a:ext uri="{FF2B5EF4-FFF2-40B4-BE49-F238E27FC236}"/>
            </a:extLst>
          </p:cNvPr>
          <p:cNvSpPr/>
          <p:nvPr/>
        </p:nvSpPr>
        <p:spPr>
          <a:xfrm>
            <a:off x="10080625" y="3956050"/>
            <a:ext cx="3416300" cy="1544638"/>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Frame relative </a:t>
            </a:r>
          </a:p>
          <a:p>
            <a:pPr algn="ctr">
              <a:defRPr/>
            </a:pPr>
            <a:r>
              <a:rPr lang="en-US" sz="3700" dirty="0">
                <a:solidFill>
                  <a:srgbClr val="B75B5B"/>
                </a:solidFill>
                <a:latin typeface="Roboto Regular" charset="0"/>
                <a:ea typeface="Roboto Regular" charset="0"/>
                <a:cs typeface="Roboto Regular" charset="0"/>
              </a:rPr>
              <a:t>accuracy: 0.59</a:t>
            </a:r>
          </a:p>
        </p:txBody>
      </p:sp>
      <p:sp>
        <p:nvSpPr>
          <p:cNvPr id="10" name="Rounded Rectangle 9">
            <a:extLst>
              <a:ext uri="{FF2B5EF4-FFF2-40B4-BE49-F238E27FC236}"/>
            </a:extLst>
          </p:cNvPr>
          <p:cNvSpPr/>
          <p:nvPr/>
        </p:nvSpPr>
        <p:spPr>
          <a:xfrm>
            <a:off x="10080625" y="5651500"/>
            <a:ext cx="3416300" cy="976313"/>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6.8 FPS</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Tree>
    <p:extLst>
      <p:ext uri="{BB962C8B-B14F-4D97-AF65-F5344CB8AC3E}">
        <p14:creationId xmlns:p14="http://schemas.microsoft.com/office/powerpoint/2010/main" val="11371846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0"/>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cxnSp>
        <p:nvCxnSpPr>
          <p:cNvPr id="5" name="Straight Arrow Connector 4"/>
          <p:cNvCxnSpPr/>
          <p:nvPr/>
        </p:nvCxnSpPr>
        <p:spPr>
          <a:xfrm flipH="1" flipV="1">
            <a:off x="3157538" y="3554413"/>
            <a:ext cx="4762" cy="1055687"/>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19"/>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a:extLst>
              <a:ext uri="{FF2B5EF4-FFF2-40B4-BE49-F238E27FC236}"/>
            </a:extLst>
          </p:cNvPr>
          <p:cNvSpPr/>
          <p:nvPr/>
        </p:nvSpPr>
        <p:spPr>
          <a:xfrm>
            <a:off x="10080625" y="3956050"/>
            <a:ext cx="3416300" cy="1544638"/>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Frame relative </a:t>
            </a:r>
          </a:p>
          <a:p>
            <a:pPr algn="ctr">
              <a:defRPr/>
            </a:pPr>
            <a:r>
              <a:rPr lang="en-US" sz="3700" dirty="0">
                <a:solidFill>
                  <a:srgbClr val="B75B5B"/>
                </a:solidFill>
                <a:latin typeface="Roboto Regular" charset="0"/>
                <a:ea typeface="Roboto Regular" charset="0"/>
                <a:cs typeface="Roboto Regular" charset="0"/>
              </a:rPr>
              <a:t>accuracy: 0.96</a:t>
            </a:r>
          </a:p>
        </p:txBody>
      </p:sp>
      <p:sp>
        <p:nvSpPr>
          <p:cNvPr id="10" name="Rounded Rectangle 9">
            <a:extLst>
              <a:ext uri="{FF2B5EF4-FFF2-40B4-BE49-F238E27FC236}"/>
            </a:extLst>
          </p:cNvPr>
          <p:cNvSpPr/>
          <p:nvPr/>
        </p:nvSpPr>
        <p:spPr>
          <a:xfrm>
            <a:off x="10080625" y="5651500"/>
            <a:ext cx="3416300" cy="976313"/>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5.9 FPS</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Tree>
    <p:extLst>
      <p:ext uri="{BB962C8B-B14F-4D97-AF65-F5344CB8AC3E}">
        <p14:creationId xmlns:p14="http://schemas.microsoft.com/office/powerpoint/2010/main" val="13937857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0"/>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cxnSp>
        <p:nvCxnSpPr>
          <p:cNvPr id="5" name="Straight Arrow Connector 4"/>
          <p:cNvCxnSpPr/>
          <p:nvPr/>
        </p:nvCxnSpPr>
        <p:spPr>
          <a:xfrm flipH="1" flipV="1">
            <a:off x="7658100" y="3759200"/>
            <a:ext cx="3175" cy="1055688"/>
          </a:xfrm>
          <a:prstGeom prst="straightConnector1">
            <a:avLst/>
          </a:prstGeom>
          <a:ln w="5715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18"/>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a:extLst>
              <a:ext uri="{FF2B5EF4-FFF2-40B4-BE49-F238E27FC236}"/>
            </a:extLst>
          </p:cNvPr>
          <p:cNvSpPr/>
          <p:nvPr/>
        </p:nvSpPr>
        <p:spPr>
          <a:xfrm>
            <a:off x="10080625" y="3956050"/>
            <a:ext cx="3416300" cy="1544638"/>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Frame relative </a:t>
            </a:r>
          </a:p>
          <a:p>
            <a:pPr algn="ctr">
              <a:defRPr/>
            </a:pPr>
            <a:r>
              <a:rPr lang="en-US" sz="3700" dirty="0">
                <a:solidFill>
                  <a:srgbClr val="B75B5B"/>
                </a:solidFill>
                <a:latin typeface="Roboto Regular" charset="0"/>
                <a:ea typeface="Roboto Regular" charset="0"/>
                <a:cs typeface="Roboto Regular" charset="0"/>
              </a:rPr>
              <a:t>accuracy: 0.9</a:t>
            </a:r>
          </a:p>
        </p:txBody>
      </p:sp>
      <p:sp>
        <p:nvSpPr>
          <p:cNvPr id="10" name="Rounded Rectangle 9">
            <a:extLst>
              <a:ext uri="{FF2B5EF4-FFF2-40B4-BE49-F238E27FC236}"/>
            </a:extLst>
          </p:cNvPr>
          <p:cNvSpPr/>
          <p:nvPr/>
        </p:nvSpPr>
        <p:spPr>
          <a:xfrm>
            <a:off x="10080625" y="5651500"/>
            <a:ext cx="3416300" cy="976313"/>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700" dirty="0">
                <a:solidFill>
                  <a:srgbClr val="B75B5B"/>
                </a:solidFill>
                <a:latin typeface="Roboto Regular" charset="0"/>
                <a:ea typeface="Roboto Regular" charset="0"/>
                <a:cs typeface="Roboto Regular" charset="0"/>
              </a:rPr>
              <a:t>5.6 FPS</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Tree>
    <p:extLst>
      <p:ext uri="{BB962C8B-B14F-4D97-AF65-F5344CB8AC3E}">
        <p14:creationId xmlns:p14="http://schemas.microsoft.com/office/powerpoint/2010/main" val="2065826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THESIS STATEMENT</a:t>
            </a:r>
            <a:endParaRPr lang="en-US" dirty="0"/>
          </a:p>
        </p:txBody>
      </p:sp>
      <p:sp>
        <p:nvSpPr>
          <p:cNvPr id="6" name="TextBox 2"/>
          <p:cNvSpPr txBox="1">
            <a:spLocks noChangeArrowheads="1"/>
          </p:cNvSpPr>
          <p:nvPr/>
        </p:nvSpPr>
        <p:spPr bwMode="auto">
          <a:xfrm>
            <a:off x="1022350" y="1952625"/>
            <a:ext cx="71135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3000" dirty="0"/>
              <a:t>Using runtime information to dynamically adapt </a:t>
            </a:r>
            <a:r>
              <a:rPr lang="en-US" altLang="x-none" sz="3000" dirty="0" err="1"/>
              <a:t>hyperparameters</a:t>
            </a:r>
            <a:r>
              <a:rPr lang="en-US" altLang="x-none" sz="3000" dirty="0"/>
              <a:t> that are traditionally static, such as </a:t>
            </a:r>
            <a:r>
              <a:rPr lang="en-US" altLang="x-none" sz="3000" dirty="0">
                <a:solidFill>
                  <a:srgbClr val="B75B5B"/>
                </a:solidFill>
              </a:rPr>
              <a:t>emphasis on individual training </a:t>
            </a:r>
            <a:r>
              <a:rPr lang="en-US" altLang="x-none" sz="3000" dirty="0" smtClean="0">
                <a:solidFill>
                  <a:srgbClr val="B75B5B"/>
                </a:solidFill>
              </a:rPr>
              <a:t>examples</a:t>
            </a:r>
            <a:r>
              <a:rPr lang="en-US" altLang="x-none" sz="3000" dirty="0" smtClean="0"/>
              <a:t> and </a:t>
            </a:r>
            <a:r>
              <a:rPr lang="en-US" altLang="x-none" sz="3000" dirty="0"/>
              <a:t>the weights updated during transfer learning, can increase the </a:t>
            </a:r>
            <a:r>
              <a:rPr lang="en-US" altLang="x-none" sz="3000" dirty="0" smtClean="0"/>
              <a:t>accuracy and speed </a:t>
            </a:r>
            <a:r>
              <a:rPr lang="en-US" altLang="x-none" sz="3000" dirty="0"/>
              <a:t>of ML training and inference. </a:t>
            </a:r>
          </a:p>
          <a:p>
            <a:endParaRPr lang="en-US" altLang="x-none" sz="3000" dirty="0"/>
          </a:p>
        </p:txBody>
      </p:sp>
    </p:spTree>
    <p:extLst>
      <p:ext uri="{BB962C8B-B14F-4D97-AF65-F5344CB8AC3E}">
        <p14:creationId xmlns:p14="http://schemas.microsoft.com/office/powerpoint/2010/main" val="11994428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TAKEAWAYS</a:t>
            </a:r>
            <a:endParaRPr lang="en-US" dirty="0"/>
          </a:p>
        </p:txBody>
      </p:sp>
      <p:sp>
        <p:nvSpPr>
          <p:cNvPr id="5" name="TextBox 4"/>
          <p:cNvSpPr txBox="1"/>
          <p:nvPr/>
        </p:nvSpPr>
        <p:spPr>
          <a:xfrm>
            <a:off x="1954213" y="2350555"/>
            <a:ext cx="11861800" cy="630942"/>
          </a:xfrm>
          <a:prstGeom prst="rect">
            <a:avLst/>
          </a:prstGeom>
          <a:noFill/>
        </p:spPr>
        <p:txBody>
          <a:bodyPr>
            <a:spAutoFit/>
          </a:bodyPr>
          <a:lstStyle/>
          <a:p>
            <a:pPr>
              <a:defRPr/>
            </a:pPr>
            <a:r>
              <a:rPr lang="en-US" sz="3500" dirty="0">
                <a:ln w="6350">
                  <a:noFill/>
                </a:ln>
                <a:solidFill>
                  <a:srgbClr val="B75B5B"/>
                </a:solidFill>
                <a:latin typeface="Roboto Regular" charset="0"/>
                <a:ea typeface="Roboto Regular" charset="0"/>
                <a:cs typeface="Roboto Regular" charset="0"/>
              </a:rPr>
              <a:t>Adaptively tunes degree of specialization at runtime</a:t>
            </a:r>
          </a:p>
        </p:txBody>
      </p:sp>
      <p:sp>
        <p:nvSpPr>
          <p:cNvPr id="7" name="TextBox 6"/>
          <p:cNvSpPr txBox="1"/>
          <p:nvPr/>
        </p:nvSpPr>
        <p:spPr>
          <a:xfrm>
            <a:off x="1954213" y="3062248"/>
            <a:ext cx="11877675" cy="477054"/>
          </a:xfrm>
          <a:prstGeom prst="rect">
            <a:avLst/>
          </a:prstGeom>
          <a:noFill/>
        </p:spPr>
        <p:txBody>
          <a:bodyPr>
            <a:spAutoFit/>
          </a:bodyPr>
          <a:lstStyle/>
          <a:p>
            <a:pPr>
              <a:defRPr/>
            </a:pPr>
            <a:r>
              <a:rPr lang="en-US" sz="2500" b="0" dirty="0">
                <a:ln w="6350">
                  <a:noFill/>
                </a:ln>
                <a:solidFill>
                  <a:schemeClr val="tx1">
                    <a:lumMod val="65000"/>
                    <a:lumOff val="35000"/>
                  </a:schemeClr>
                </a:solidFill>
                <a:latin typeface="Roboto Regular" charset="0"/>
                <a:ea typeface="Roboto Regular" charset="0"/>
                <a:cs typeface="Roboto Regular" charset="0"/>
              </a:rPr>
              <a:t>based on resources available and deployed apps</a:t>
            </a:r>
          </a:p>
        </p:txBody>
      </p:sp>
      <p:sp>
        <p:nvSpPr>
          <p:cNvPr id="8" name="TextBox 7"/>
          <p:cNvSpPr txBox="1"/>
          <p:nvPr/>
        </p:nvSpPr>
        <p:spPr>
          <a:xfrm>
            <a:off x="1927225" y="4217693"/>
            <a:ext cx="11239500" cy="630942"/>
          </a:xfrm>
          <a:prstGeom prst="rect">
            <a:avLst/>
          </a:prstGeom>
          <a:noFill/>
        </p:spPr>
        <p:txBody>
          <a:bodyPr>
            <a:spAutoFit/>
          </a:bodyPr>
          <a:lstStyle/>
          <a:p>
            <a:pPr>
              <a:defRPr/>
            </a:pPr>
            <a:r>
              <a:rPr lang="en-US" sz="3500" dirty="0">
                <a:ln w="6350">
                  <a:noFill/>
                </a:ln>
                <a:solidFill>
                  <a:srgbClr val="B75B5B"/>
                </a:solidFill>
                <a:latin typeface="Roboto Regular" charset="0"/>
                <a:ea typeface="Roboto Regular" charset="0"/>
                <a:cs typeface="Roboto Regular" charset="0"/>
              </a:rPr>
              <a:t>Mainstream outperforms </a:t>
            </a:r>
            <a:r>
              <a:rPr lang="en-US" sz="3500" dirty="0" smtClean="0">
                <a:ln w="6350">
                  <a:noFill/>
                </a:ln>
                <a:solidFill>
                  <a:srgbClr val="B75B5B"/>
                </a:solidFill>
                <a:latin typeface="Roboto Regular" charset="0"/>
                <a:ea typeface="Roboto Regular" charset="0"/>
                <a:cs typeface="Roboto Regular" charset="0"/>
              </a:rPr>
              <a:t>default static </a:t>
            </a:r>
            <a:r>
              <a:rPr lang="en-US" sz="3500" dirty="0">
                <a:ln w="6350">
                  <a:noFill/>
                </a:ln>
                <a:solidFill>
                  <a:srgbClr val="B75B5B"/>
                </a:solidFill>
                <a:latin typeface="Roboto Regular" charset="0"/>
                <a:ea typeface="Roboto Regular" charset="0"/>
                <a:cs typeface="Roboto Regular" charset="0"/>
              </a:rPr>
              <a:t>approaches</a:t>
            </a:r>
          </a:p>
        </p:txBody>
      </p:sp>
      <p:sp>
        <p:nvSpPr>
          <p:cNvPr id="9" name="TextBox 8"/>
          <p:cNvSpPr txBox="1"/>
          <p:nvPr/>
        </p:nvSpPr>
        <p:spPr>
          <a:xfrm>
            <a:off x="1955006" y="4932219"/>
            <a:ext cx="11876088" cy="1246495"/>
          </a:xfrm>
          <a:prstGeom prst="rect">
            <a:avLst/>
          </a:prstGeom>
          <a:noFill/>
        </p:spPr>
        <p:txBody>
          <a:bodyPr>
            <a:spAutoFit/>
          </a:bodyPr>
          <a:lstStyle/>
          <a:p>
            <a:pPr>
              <a:defRPr/>
            </a:pPr>
            <a:r>
              <a:rPr lang="en-US" sz="2500" b="0" dirty="0">
                <a:ln w="6350">
                  <a:noFill/>
                </a:ln>
                <a:solidFill>
                  <a:schemeClr val="tx1">
                    <a:lumMod val="65000"/>
                    <a:lumOff val="35000"/>
                  </a:schemeClr>
                </a:solidFill>
                <a:latin typeface="Roboto Regular" charset="0"/>
                <a:ea typeface="Roboto Regular" charset="0"/>
                <a:cs typeface="Roboto Regular" charset="0"/>
              </a:rPr>
              <a:t>Up to 87x improvement in F1 score compared to no </a:t>
            </a:r>
            <a:r>
              <a:rPr lang="en-US" sz="2500" b="0" dirty="0" smtClean="0">
                <a:ln w="6350">
                  <a:noFill/>
                </a:ln>
                <a:solidFill>
                  <a:schemeClr val="tx1">
                    <a:lumMod val="65000"/>
                    <a:lumOff val="35000"/>
                  </a:schemeClr>
                </a:solidFill>
                <a:latin typeface="Roboto Regular" charset="0"/>
                <a:ea typeface="Roboto Regular" charset="0"/>
                <a:cs typeface="Roboto Regular" charset="0"/>
              </a:rPr>
              <a:t>sharing</a:t>
            </a:r>
          </a:p>
          <a:p>
            <a:pPr>
              <a:defRPr/>
            </a:pPr>
            <a:endParaRPr lang="en-US" sz="2500" b="0" dirty="0">
              <a:ln w="6350">
                <a:noFill/>
              </a:ln>
              <a:solidFill>
                <a:schemeClr val="tx1">
                  <a:lumMod val="65000"/>
                  <a:lumOff val="35000"/>
                </a:schemeClr>
              </a:solidFill>
              <a:latin typeface="Roboto Regular" charset="0"/>
              <a:ea typeface="Roboto Regular" charset="0"/>
              <a:cs typeface="Roboto Regular" charset="0"/>
            </a:endParaRPr>
          </a:p>
          <a:p>
            <a:pPr>
              <a:defRPr/>
            </a:pPr>
            <a:r>
              <a:rPr lang="en-US" sz="2500" b="0" dirty="0">
                <a:ln w="6350">
                  <a:noFill/>
                </a:ln>
                <a:solidFill>
                  <a:schemeClr val="tx1">
                    <a:lumMod val="65000"/>
                    <a:lumOff val="35000"/>
                  </a:schemeClr>
                </a:solidFill>
                <a:latin typeface="Roboto Regular" charset="0"/>
                <a:ea typeface="Roboto Regular" charset="0"/>
                <a:cs typeface="Roboto Regular" charset="0"/>
              </a:rPr>
              <a:t>Up to 47% improvement compared to max sharing</a:t>
            </a:r>
          </a:p>
        </p:txBody>
      </p:sp>
      <p:grpSp>
        <p:nvGrpSpPr>
          <p:cNvPr id="16" name="Group 5"/>
          <p:cNvGrpSpPr>
            <a:grpSpLocks/>
          </p:cNvGrpSpPr>
          <p:nvPr/>
        </p:nvGrpSpPr>
        <p:grpSpPr bwMode="auto">
          <a:xfrm>
            <a:off x="827827" y="2519847"/>
            <a:ext cx="1126386" cy="862819"/>
            <a:chOff x="565124" y="1250495"/>
            <a:chExt cx="703463" cy="539146"/>
          </a:xfrm>
        </p:grpSpPr>
        <p:sp>
          <p:nvSpPr>
            <p:cNvPr id="17" name="Oval 16"/>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18"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grpSp>
        <p:nvGrpSpPr>
          <p:cNvPr id="19" name="Group 5"/>
          <p:cNvGrpSpPr>
            <a:grpSpLocks/>
          </p:cNvGrpSpPr>
          <p:nvPr/>
        </p:nvGrpSpPr>
        <p:grpSpPr bwMode="auto">
          <a:xfrm>
            <a:off x="870898" y="4433407"/>
            <a:ext cx="1126386" cy="862819"/>
            <a:chOff x="565124" y="1250495"/>
            <a:chExt cx="703463" cy="539146"/>
          </a:xfrm>
        </p:grpSpPr>
        <p:sp>
          <p:nvSpPr>
            <p:cNvPr id="20" name="Oval 19"/>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21"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
        <p:nvSpPr>
          <p:cNvPr id="22" name="TextBox 21"/>
          <p:cNvSpPr txBox="1"/>
          <p:nvPr/>
        </p:nvSpPr>
        <p:spPr>
          <a:xfrm>
            <a:off x="1289050" y="6775876"/>
            <a:ext cx="11877675" cy="553998"/>
          </a:xfrm>
          <a:prstGeom prst="rect">
            <a:avLst/>
          </a:prstGeom>
          <a:noFill/>
        </p:spPr>
        <p:txBody>
          <a:bodyPr>
            <a:spAutoFit/>
          </a:bodyPr>
          <a:lstStyle/>
          <a:p>
            <a:pPr algn="ctr" eaLnBrk="1" hangingPunct="1">
              <a:defRPr/>
            </a:pPr>
            <a:r>
              <a:rPr lang="en-US" sz="3000" i="1" dirty="0" err="1" smtClean="0">
                <a:ln w="6350">
                  <a:noFill/>
                </a:ln>
                <a:solidFill>
                  <a:schemeClr val="tx1">
                    <a:lumMod val="65000"/>
                    <a:lumOff val="35000"/>
                  </a:schemeClr>
                </a:solidFill>
                <a:latin typeface="Roboto" charset="0"/>
                <a:ea typeface="Roboto" charset="0"/>
                <a:cs typeface="Roboto" charset="0"/>
              </a:rPr>
              <a:t>www.github.com</a:t>
            </a:r>
            <a:r>
              <a:rPr lang="en-US" sz="3000" i="1" dirty="0" smtClean="0">
                <a:ln w="6350">
                  <a:noFill/>
                </a:ln>
                <a:solidFill>
                  <a:schemeClr val="tx1">
                    <a:lumMod val="65000"/>
                    <a:lumOff val="35000"/>
                  </a:schemeClr>
                </a:solidFill>
                <a:latin typeface="Roboto" charset="0"/>
                <a:ea typeface="Roboto" charset="0"/>
                <a:cs typeface="Roboto" charset="0"/>
              </a:rPr>
              <a:t>/</a:t>
            </a:r>
            <a:r>
              <a:rPr lang="en-US" sz="3000" i="1" dirty="0" err="1" smtClean="0">
                <a:ln w="6350">
                  <a:noFill/>
                </a:ln>
                <a:solidFill>
                  <a:schemeClr val="tx1">
                    <a:lumMod val="65000"/>
                    <a:lumOff val="35000"/>
                  </a:schemeClr>
                </a:solidFill>
                <a:latin typeface="Roboto" charset="0"/>
                <a:ea typeface="Roboto" charset="0"/>
                <a:cs typeface="Roboto" charset="0"/>
              </a:rPr>
              <a:t>angelajiang</a:t>
            </a:r>
            <a:r>
              <a:rPr lang="en-US" sz="3000" i="1" dirty="0" smtClean="0">
                <a:ln w="6350">
                  <a:noFill/>
                </a:ln>
                <a:solidFill>
                  <a:schemeClr val="tx1">
                    <a:lumMod val="65000"/>
                    <a:lumOff val="35000"/>
                  </a:schemeClr>
                </a:solidFill>
                <a:latin typeface="Roboto" charset="0"/>
                <a:ea typeface="Roboto" charset="0"/>
                <a:cs typeface="Roboto" charset="0"/>
              </a:rPr>
              <a:t>/mainstream</a:t>
            </a:r>
            <a:endParaRPr lang="en-US" sz="3000" i="1" dirty="0">
              <a:ln w="6350">
                <a:noFill/>
              </a:ln>
              <a:solidFill>
                <a:schemeClr val="tx1">
                  <a:lumMod val="65000"/>
                  <a:lumOff val="35000"/>
                </a:schemeClr>
              </a:solidFill>
              <a:latin typeface="Roboto" charset="0"/>
              <a:ea typeface="Roboto" charset="0"/>
              <a:cs typeface="Roboto" charset="0"/>
            </a:endParaRPr>
          </a:p>
        </p:txBody>
      </p:sp>
    </p:spTree>
    <p:extLst>
      <p:ext uri="{BB962C8B-B14F-4D97-AF65-F5344CB8AC3E}">
        <p14:creationId xmlns:p14="http://schemas.microsoft.com/office/powerpoint/2010/main" val="15175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CONCLUSION</a:t>
            </a:r>
            <a:endParaRPr lang="en-US" dirty="0"/>
          </a:p>
        </p:txBody>
      </p:sp>
      <p:sp>
        <p:nvSpPr>
          <p:cNvPr id="5" name="TextBox 2"/>
          <p:cNvSpPr txBox="1">
            <a:spLocks noChangeArrowheads="1"/>
          </p:cNvSpPr>
          <p:nvPr/>
        </p:nvSpPr>
        <p:spPr bwMode="auto">
          <a:xfrm>
            <a:off x="1022350" y="1952625"/>
            <a:ext cx="71135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3000" dirty="0"/>
              <a:t>Using </a:t>
            </a:r>
            <a:r>
              <a:rPr lang="en-US" altLang="x-none" sz="3000" dirty="0">
                <a:solidFill>
                  <a:srgbClr val="B75B5B"/>
                </a:solidFill>
              </a:rPr>
              <a:t>runtime information to dynamically adapt </a:t>
            </a:r>
            <a:r>
              <a:rPr lang="en-US" altLang="x-none" sz="3000" dirty="0" err="1">
                <a:solidFill>
                  <a:srgbClr val="B75B5B"/>
                </a:solidFill>
              </a:rPr>
              <a:t>hyperparameters</a:t>
            </a:r>
            <a:r>
              <a:rPr lang="en-US" altLang="x-none" sz="3000" dirty="0">
                <a:solidFill>
                  <a:srgbClr val="B75B5B"/>
                </a:solidFill>
              </a:rPr>
              <a:t> that are traditionally static</a:t>
            </a:r>
            <a:r>
              <a:rPr lang="en-US" altLang="x-none" sz="3000" dirty="0"/>
              <a:t>, such as emphasis on individual training </a:t>
            </a:r>
            <a:r>
              <a:rPr lang="en-US" altLang="x-none" sz="3000" dirty="0" smtClean="0"/>
              <a:t>examples and </a:t>
            </a:r>
            <a:r>
              <a:rPr lang="en-US" altLang="x-none" sz="3000" dirty="0"/>
              <a:t>the weights updated during transfer learning, can </a:t>
            </a:r>
            <a:r>
              <a:rPr lang="en-US" altLang="x-none" sz="3000" dirty="0">
                <a:solidFill>
                  <a:srgbClr val="B75B5B"/>
                </a:solidFill>
              </a:rPr>
              <a:t>increase the </a:t>
            </a:r>
            <a:r>
              <a:rPr lang="en-US" altLang="x-none" sz="3000" dirty="0" smtClean="0">
                <a:solidFill>
                  <a:srgbClr val="B75B5B"/>
                </a:solidFill>
              </a:rPr>
              <a:t>accuracy and speed </a:t>
            </a:r>
            <a:r>
              <a:rPr lang="en-US" altLang="x-none" sz="3000" dirty="0">
                <a:solidFill>
                  <a:srgbClr val="B75B5B"/>
                </a:solidFill>
              </a:rPr>
              <a:t>of ML training and inference</a:t>
            </a:r>
            <a:r>
              <a:rPr lang="en-US" altLang="x-none" sz="3000" dirty="0"/>
              <a:t>. </a:t>
            </a:r>
          </a:p>
          <a:p>
            <a:endParaRPr lang="en-US" altLang="x-none" sz="3000" dirty="0"/>
          </a:p>
        </p:txBody>
      </p:sp>
      <p:sp>
        <p:nvSpPr>
          <p:cNvPr id="7" name="TextBox 6"/>
          <p:cNvSpPr txBox="1"/>
          <p:nvPr/>
        </p:nvSpPr>
        <p:spPr>
          <a:xfrm>
            <a:off x="1022350" y="6318156"/>
            <a:ext cx="11877675" cy="553998"/>
          </a:xfrm>
          <a:prstGeom prst="rect">
            <a:avLst/>
          </a:prstGeom>
          <a:noFill/>
        </p:spPr>
        <p:txBody>
          <a:bodyPr>
            <a:spAutoFit/>
          </a:bodyPr>
          <a:lstStyle/>
          <a:p>
            <a:pPr eaLnBrk="1" hangingPunct="1">
              <a:defRPr/>
            </a:pPr>
            <a:r>
              <a:rPr lang="en-US" sz="3000" i="1" dirty="0" smtClean="0">
                <a:ln w="6350">
                  <a:noFill/>
                </a:ln>
                <a:solidFill>
                  <a:schemeClr val="tx1">
                    <a:lumMod val="65000"/>
                    <a:lumOff val="35000"/>
                  </a:schemeClr>
                </a:solidFill>
                <a:latin typeface="Roboto" charset="0"/>
                <a:ea typeface="Roboto" charset="0"/>
                <a:cs typeface="Roboto" charset="0"/>
              </a:rPr>
              <a:t>Thank you!</a:t>
            </a:r>
            <a:endParaRPr lang="en-US" sz="3000" i="1" dirty="0">
              <a:ln w="6350">
                <a:noFill/>
              </a:ln>
              <a:solidFill>
                <a:schemeClr val="tx1">
                  <a:lumMod val="65000"/>
                  <a:lumOff val="35000"/>
                </a:schemeClr>
              </a:solidFill>
              <a:latin typeface="Roboto" charset="0"/>
              <a:ea typeface="Roboto" charset="0"/>
              <a:cs typeface="Roboto" charset="0"/>
            </a:endParaRPr>
          </a:p>
        </p:txBody>
      </p:sp>
    </p:spTree>
    <p:extLst>
      <p:ext uri="{BB962C8B-B14F-4D97-AF65-F5344CB8AC3E}">
        <p14:creationId xmlns:p14="http://schemas.microsoft.com/office/powerpoint/2010/main" val="126566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51656</TotalTime>
  <Words>5787</Words>
  <Application>Microsoft Macintosh PowerPoint</Application>
  <PresentationFormat>Custom</PresentationFormat>
  <Paragraphs>736</Paragraphs>
  <Slides>91</Slides>
  <Notes>71</Notes>
  <HiddenSlides>15</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91</vt:i4>
      </vt:variant>
    </vt:vector>
  </HeadingPairs>
  <TitlesOfParts>
    <vt:vector size="110" baseType="lpstr">
      <vt:lpstr>Avenir Book</vt:lpstr>
      <vt:lpstr>Avenir Next Condensed Bold</vt:lpstr>
      <vt:lpstr>Avenir Next Condensed Demi Bold</vt:lpstr>
      <vt:lpstr>Avenir Next Condensed Medium</vt:lpstr>
      <vt:lpstr>Avenir Next Condensed Regular</vt:lpstr>
      <vt:lpstr>Calibri</vt:lpstr>
      <vt:lpstr>DIN Alternate</vt:lpstr>
      <vt:lpstr>Helvetica</vt:lpstr>
      <vt:lpstr>Impact</vt:lpstr>
      <vt:lpstr>Mangal</vt:lpstr>
      <vt:lpstr>Myriad Pro Condensed</vt:lpstr>
      <vt:lpstr>Pathway Gothic One</vt:lpstr>
      <vt:lpstr>PT Sans</vt:lpstr>
      <vt:lpstr>Roboto</vt:lpstr>
      <vt:lpstr>Roboto Bold</vt:lpstr>
      <vt:lpstr>Roboto Regular</vt:lpstr>
      <vt:lpstr>Times New Roman</vt:lpstr>
      <vt:lpstr>Arial</vt:lpstr>
      <vt:lpstr>Office Theme</vt:lpstr>
      <vt:lpstr>Improving ML Training and Inference with Dynamic Hyperparameter Optimization </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AdaptSB</vt:lpstr>
      <vt:lpstr>AdaptSB</vt:lpstr>
      <vt:lpstr>AdaptSB</vt:lpstr>
      <vt:lpstr>AdaptSB</vt:lpstr>
      <vt:lpstr>AdaptSB</vt:lpstr>
      <vt:lpstr>AdaptSB</vt:lpstr>
      <vt:lpstr>AdaptSB</vt:lpstr>
      <vt:lpstr>AdaptSB</vt:lpstr>
      <vt:lpstr>AdaptSB</vt:lpstr>
      <vt:lpstr>AdaptSB</vt:lpstr>
      <vt:lpstr>AdaptSB</vt:lpstr>
      <vt:lpstr>AdaptSB</vt:lpstr>
      <vt:lpstr>SelectiveBackprop</vt:lpstr>
      <vt:lpstr>SelectiveBackprop</vt:lpstr>
      <vt:lpstr>Introduction</vt:lpstr>
      <vt:lpstr>PowerPoint Presentation</vt:lpstr>
      <vt:lpstr>Introduction</vt:lpstr>
      <vt:lpstr>Mainstream</vt:lpstr>
      <vt:lpstr>Mainstream</vt:lpstr>
      <vt:lpstr>Mainstream</vt:lpstr>
      <vt:lpstr>Mainstream</vt:lpstr>
      <vt:lpstr>Mainstream</vt:lpstr>
      <vt:lpstr>Mainstream</vt:lpstr>
      <vt:lpstr>Mainstream</vt:lpstr>
      <vt:lpstr>Mainstream</vt:lpstr>
      <vt:lpstr>Mainstream</vt:lpstr>
      <vt:lpstr>Mainstream</vt:lpstr>
      <vt:lpstr>PowerPoint Presentation</vt:lpstr>
      <vt:lpstr>Mainstream</vt:lpstr>
      <vt:lpstr>Mainstream</vt:lpstr>
      <vt:lpstr>PowerPoint Presentation</vt:lpstr>
      <vt:lpstr>PowerPoint Presentation</vt:lpstr>
      <vt:lpstr>PowerPoint Presentation</vt:lpstr>
      <vt:lpstr>PowerPoint Presentation</vt:lpstr>
      <vt:lpstr>PowerPoint Presentation</vt:lpstr>
      <vt:lpstr>Selective-Backprop</vt:lpstr>
      <vt:lpstr>PowerPoint Presentation</vt:lpstr>
      <vt:lpstr>Mainstream</vt:lpstr>
      <vt:lpstr>Mainstream</vt:lpstr>
      <vt:lpstr>Mainstream</vt:lpstr>
      <vt:lpstr>Mainstream</vt:lpstr>
      <vt:lpstr>Mainstream</vt:lpstr>
      <vt:lpstr>Mainstream</vt:lpstr>
      <vt:lpstr>Mainstream</vt:lpstr>
      <vt:lpstr>Mainstream</vt:lpstr>
      <vt:lpstr>Mainstream</vt:lpstr>
      <vt:lpstr>Mainstream</vt:lpstr>
      <vt:lpstr>Mainstream</vt:lpstr>
      <vt:lpstr>Mainstream</vt:lpstr>
      <vt:lpstr>Mainstream</vt:lpstr>
      <vt:lpstr>Mainstream</vt:lpstr>
      <vt:lpstr>Introduction</vt:lpstr>
    </vt:vector>
  </TitlesOfParts>
  <Company>Parallel Data Laboratory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 Digney</dc:creator>
  <cp:lastModifiedBy>Angela Jiang</cp:lastModifiedBy>
  <cp:revision>364</cp:revision>
  <cp:lastPrinted>2019-05-13T18:04:27Z</cp:lastPrinted>
  <dcterms:created xsi:type="dcterms:W3CDTF">1999-10-15T19:11:16Z</dcterms:created>
  <dcterms:modified xsi:type="dcterms:W3CDTF">2020-04-09T21:52:29Z</dcterms:modified>
</cp:coreProperties>
</file>